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8" r:id="rId3"/>
    <p:sldId id="257" r:id="rId4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99CC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4056" y="-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710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785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FF53D427-1AAA-C706-F1E9-C32B324299EF}"/>
              </a:ext>
            </a:extLst>
          </p:cNvPr>
          <p:cNvSpPr/>
          <p:nvPr/>
        </p:nvSpPr>
        <p:spPr>
          <a:xfrm>
            <a:off x="2386611" y="4032960"/>
            <a:ext cx="1943955" cy="244188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53C7675-F1D8-3FD7-2F13-717D5245E5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51262" y="9246851"/>
            <a:ext cx="7096125" cy="8736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CADDE2C-E638-1AB7-290F-C7E95694980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7382" y="9307503"/>
            <a:ext cx="667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問合せ先</a:t>
            </a:r>
            <a:r>
              <a:rPr kumimoji="1" lang="en-US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</a:p>
          <a:p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福祉こども部高齢者支援課　☎（</a:t>
            </a:r>
            <a:r>
              <a:rPr kumimoji="1" lang="en-US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0561</a:t>
            </a:r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kumimoji="1" lang="en-US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56-0753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FF59875-4E35-40EE-FAA1-50A7CDC892A5}"/>
              </a:ext>
            </a:extLst>
          </p:cNvPr>
          <p:cNvSpPr/>
          <p:nvPr/>
        </p:nvSpPr>
        <p:spPr>
          <a:xfrm>
            <a:off x="-376383" y="6871756"/>
            <a:ext cx="7488524" cy="45358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6F82641-44B4-D6B4-72F3-8E28832412E5}"/>
              </a:ext>
            </a:extLst>
          </p:cNvPr>
          <p:cNvSpPr/>
          <p:nvPr/>
        </p:nvSpPr>
        <p:spPr>
          <a:xfrm>
            <a:off x="-469025" y="2532363"/>
            <a:ext cx="7488524" cy="45358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58353E5-F5C1-9E6F-850B-549123C90516}"/>
              </a:ext>
            </a:extLst>
          </p:cNvPr>
          <p:cNvSpPr>
            <a:spLocks/>
          </p:cNvSpPr>
          <p:nvPr/>
        </p:nvSpPr>
        <p:spPr>
          <a:xfrm>
            <a:off x="-84587" y="-57471"/>
            <a:ext cx="7029450" cy="546619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6C7F8919-E647-4DBE-9A89-E744767A4FF2}"/>
              </a:ext>
            </a:extLst>
          </p:cNvPr>
          <p:cNvSpPr txBox="1">
            <a:spLocks/>
          </p:cNvSpPr>
          <p:nvPr/>
        </p:nvSpPr>
        <p:spPr>
          <a:xfrm>
            <a:off x="3747369" y="10111553"/>
            <a:ext cx="2866806" cy="5341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A2B03D-727A-4286-BE13-9F8C088D982D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4F22A9-9112-F3FD-BF1C-5AC415727544}"/>
              </a:ext>
            </a:extLst>
          </p:cNvPr>
          <p:cNvSpPr txBox="1"/>
          <p:nvPr/>
        </p:nvSpPr>
        <p:spPr>
          <a:xfrm>
            <a:off x="2400796" y="615720"/>
            <a:ext cx="4137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東郷町にはひとり歩き高齢者を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見守る体制があります！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1BA6727-6374-39B4-8BA2-E544084EA1C7}"/>
              </a:ext>
            </a:extLst>
          </p:cNvPr>
          <p:cNvSpPr txBox="1"/>
          <p:nvPr/>
        </p:nvSpPr>
        <p:spPr>
          <a:xfrm>
            <a:off x="817382" y="1647946"/>
            <a:ext cx="5042723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東郷町ではひとり歩き高齢者が行方不明になった場合に、早期に発見できるよう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協力者</a:t>
            </a:r>
            <a:r>
              <a:rPr lang="ja-JP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に行方不明者の捜索情報を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電子メールや</a:t>
            </a:r>
            <a:r>
              <a:rPr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FAX</a:t>
            </a:r>
            <a:r>
              <a:rPr lang="ja-JP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で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協力依頼を行います</a:t>
            </a:r>
            <a:r>
              <a:rPr lang="ja-JP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。</a:t>
            </a:r>
          </a:p>
          <a:p>
            <a:endParaRPr kumimoji="1" lang="ja-JP" altLang="en-US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448E13A-A68D-00CB-1C98-367CF5DAA9BC}"/>
              </a:ext>
            </a:extLst>
          </p:cNvPr>
          <p:cNvSpPr txBox="1"/>
          <p:nvPr/>
        </p:nvSpPr>
        <p:spPr>
          <a:xfrm>
            <a:off x="491312" y="2585835"/>
            <a:ext cx="5368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ひとり歩きが発生してしまった場合は？？</a:t>
            </a:r>
          </a:p>
        </p:txBody>
      </p:sp>
      <p:sp>
        <p:nvSpPr>
          <p:cNvPr id="12" name="星: 10 pt 11">
            <a:extLst>
              <a:ext uri="{FF2B5EF4-FFF2-40B4-BE49-F238E27FC236}">
                <a16:creationId xmlns:a16="http://schemas.microsoft.com/office/drawing/2014/main" id="{87C7395B-BD89-6954-AF74-B34EEC868616}"/>
              </a:ext>
            </a:extLst>
          </p:cNvPr>
          <p:cNvSpPr/>
          <p:nvPr/>
        </p:nvSpPr>
        <p:spPr>
          <a:xfrm>
            <a:off x="2369136" y="3274988"/>
            <a:ext cx="2059647" cy="986631"/>
          </a:xfrm>
          <a:prstGeom prst="star10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148D198-180A-4E0D-B965-7D56B1802DFB}"/>
              </a:ext>
            </a:extLst>
          </p:cNvPr>
          <p:cNvSpPr txBox="1"/>
          <p:nvPr/>
        </p:nvSpPr>
        <p:spPr>
          <a:xfrm>
            <a:off x="2427172" y="3576155"/>
            <a:ext cx="2059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居なくなった！！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B059AA8-21A3-ED05-AAC2-1340DD9851B5}"/>
              </a:ext>
            </a:extLst>
          </p:cNvPr>
          <p:cNvSpPr txBox="1"/>
          <p:nvPr/>
        </p:nvSpPr>
        <p:spPr>
          <a:xfrm>
            <a:off x="59560" y="3786785"/>
            <a:ext cx="250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まずは</a:t>
            </a:r>
            <a:r>
              <a:rPr kumimoji="1" lang="ja-JP" altLang="en-US" sz="16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警察</a:t>
            </a:r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</a:t>
            </a:r>
            <a:endParaRPr kumimoji="1"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行方不明届を提出！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2763838-489E-3DEA-C889-687C542B17AA}"/>
              </a:ext>
            </a:extLst>
          </p:cNvPr>
          <p:cNvSpPr txBox="1"/>
          <p:nvPr/>
        </p:nvSpPr>
        <p:spPr>
          <a:xfrm>
            <a:off x="4821176" y="3830585"/>
            <a:ext cx="2240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次に東郷町役場に</a:t>
            </a:r>
            <a:endParaRPr kumimoji="1"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配信を</a:t>
            </a:r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依頼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82669C9-D0D3-BA63-C4A1-550D05BE8405}"/>
              </a:ext>
            </a:extLst>
          </p:cNvPr>
          <p:cNvSpPr txBox="1"/>
          <p:nvPr/>
        </p:nvSpPr>
        <p:spPr>
          <a:xfrm>
            <a:off x="94567" y="6908620"/>
            <a:ext cx="6671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身内にひとり歩きが心配な方がいらっしゃる場合は？？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57F931C-D7F9-84A0-1851-5B99FBC82014}"/>
              </a:ext>
            </a:extLst>
          </p:cNvPr>
          <p:cNvSpPr txBox="1">
            <a:spLocks/>
          </p:cNvSpPr>
          <p:nvPr/>
        </p:nvSpPr>
        <p:spPr>
          <a:xfrm>
            <a:off x="407254" y="7548864"/>
            <a:ext cx="3764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事前登録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をご利用ください！！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056B628-10E1-334C-4227-399D64AF0B66}"/>
              </a:ext>
            </a:extLst>
          </p:cNvPr>
          <p:cNvSpPr txBox="1">
            <a:spLocks/>
          </p:cNvSpPr>
          <p:nvPr/>
        </p:nvSpPr>
        <p:spPr>
          <a:xfrm>
            <a:off x="242253" y="8074098"/>
            <a:ext cx="5080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14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14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ひとり歩き高齢者の捜索は</a:t>
            </a:r>
            <a:r>
              <a:rPr lang="ja-JP" altLang="en-US" sz="14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初動</a:t>
            </a:r>
            <a:r>
              <a:rPr lang="ja-JP" altLang="ja-JP" sz="14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が重要です。お名前・容姿の特徴などを事前</a:t>
            </a:r>
            <a:r>
              <a:rPr lang="ja-JP" altLang="en-US" sz="14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</a:t>
            </a:r>
            <a:r>
              <a:rPr lang="ja-JP" altLang="ja-JP" sz="14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登録すること</a:t>
            </a:r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により円滑</a:t>
            </a:r>
            <a:r>
              <a:rPr lang="ja-JP" altLang="ja-JP" sz="14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に捜索できるようにします</a:t>
            </a:r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。</a:t>
            </a:r>
            <a:endParaRPr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事前登録した情報は、町、警察、担当地区の地域包括支援センターと情報共有を行います。</a:t>
            </a:r>
            <a:endParaRPr kumimoji="1" lang="ja-JP" altLang="en-US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1" name="矢印: 上カーブ 20">
            <a:extLst>
              <a:ext uri="{FF2B5EF4-FFF2-40B4-BE49-F238E27FC236}">
                <a16:creationId xmlns:a16="http://schemas.microsoft.com/office/drawing/2014/main" id="{50CB2830-E9B2-CE95-2E9F-08BBB89B511F}"/>
              </a:ext>
            </a:extLst>
          </p:cNvPr>
          <p:cNvSpPr/>
          <p:nvPr/>
        </p:nvSpPr>
        <p:spPr>
          <a:xfrm rot="15848074">
            <a:off x="8025259" y="6260328"/>
            <a:ext cx="254264" cy="298881"/>
          </a:xfrm>
          <a:prstGeom prst="curvedUp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矢印: 上カーブ 21">
            <a:extLst>
              <a:ext uri="{FF2B5EF4-FFF2-40B4-BE49-F238E27FC236}">
                <a16:creationId xmlns:a16="http://schemas.microsoft.com/office/drawing/2014/main" id="{8E2E1EEB-C596-1051-7CE7-D8801AE453BD}"/>
              </a:ext>
            </a:extLst>
          </p:cNvPr>
          <p:cNvSpPr>
            <a:spLocks/>
          </p:cNvSpPr>
          <p:nvPr/>
        </p:nvSpPr>
        <p:spPr>
          <a:xfrm rot="16200000">
            <a:off x="8947122" y="8623268"/>
            <a:ext cx="254264" cy="298881"/>
          </a:xfrm>
          <a:prstGeom prst="curvedUp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星: 10 pt 23">
            <a:extLst>
              <a:ext uri="{FF2B5EF4-FFF2-40B4-BE49-F238E27FC236}">
                <a16:creationId xmlns:a16="http://schemas.microsoft.com/office/drawing/2014/main" id="{12833E43-AB3F-4BF8-9295-BD19FBE624EF}"/>
              </a:ext>
            </a:extLst>
          </p:cNvPr>
          <p:cNvSpPr>
            <a:spLocks/>
          </p:cNvSpPr>
          <p:nvPr/>
        </p:nvSpPr>
        <p:spPr>
          <a:xfrm rot="827747">
            <a:off x="4825670" y="7409078"/>
            <a:ext cx="1834240" cy="800154"/>
          </a:xfrm>
          <a:prstGeom prst="star10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61509A2-CF35-CDAF-A777-D3A2151B4A89}"/>
              </a:ext>
            </a:extLst>
          </p:cNvPr>
          <p:cNvSpPr txBox="1">
            <a:spLocks/>
          </p:cNvSpPr>
          <p:nvPr/>
        </p:nvSpPr>
        <p:spPr>
          <a:xfrm rot="897482">
            <a:off x="4999029" y="7655710"/>
            <a:ext cx="159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早期発見に！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E721EE-BA52-761C-A4C2-3A914A10118D}"/>
              </a:ext>
            </a:extLst>
          </p:cNvPr>
          <p:cNvSpPr txBox="1"/>
          <p:nvPr/>
        </p:nvSpPr>
        <p:spPr>
          <a:xfrm>
            <a:off x="3338618" y="6551507"/>
            <a:ext cx="3395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見守りネットワークの流れ は裏面にあります。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C1ED54-DE0A-F867-6C99-A942F539FF3A}"/>
              </a:ext>
            </a:extLst>
          </p:cNvPr>
          <p:cNvSpPr txBox="1">
            <a:spLocks/>
          </p:cNvSpPr>
          <p:nvPr/>
        </p:nvSpPr>
        <p:spPr>
          <a:xfrm>
            <a:off x="4258235" y="8913221"/>
            <a:ext cx="2417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事前登録方法</a:t>
            </a:r>
            <a:r>
              <a:rPr lang="ja-JP" altLang="en-US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 </a:t>
            </a:r>
            <a:r>
              <a:rPr kumimoji="1" lang="ja-JP" altLang="en-US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は裏面にあります。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B5D604A-203B-7464-5188-CF797A72934D}"/>
              </a:ext>
            </a:extLst>
          </p:cNvPr>
          <p:cNvSpPr txBox="1">
            <a:spLocks/>
          </p:cNvSpPr>
          <p:nvPr/>
        </p:nvSpPr>
        <p:spPr>
          <a:xfrm>
            <a:off x="59560" y="30800"/>
            <a:ext cx="6616638" cy="43087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ja-JP" sz="2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東郷町ひとり歩き高齢者等見守りネットワーク事業</a:t>
            </a:r>
            <a:endParaRPr lang="ja-JP" altLang="en-US" sz="2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535DD39-1ABD-8D7B-4306-97C3BFACDFDC}"/>
              </a:ext>
            </a:extLst>
          </p:cNvPr>
          <p:cNvSpPr txBox="1"/>
          <p:nvPr/>
        </p:nvSpPr>
        <p:spPr>
          <a:xfrm>
            <a:off x="437171" y="1317364"/>
            <a:ext cx="62985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n w="0"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認知症等の方で外出して、所在不明になる可能性のある行動を「ひとり歩き」といいます。</a:t>
            </a:r>
            <a:endParaRPr kumimoji="1" lang="ja-JP" altLang="en-US" sz="1050" dirty="0"/>
          </a:p>
        </p:txBody>
      </p:sp>
      <p:pic>
        <p:nvPicPr>
          <p:cNvPr id="37" name="図 36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C3087E4C-6F03-C969-8AEB-92DDFE589B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83" y="4607905"/>
            <a:ext cx="1205738" cy="1412910"/>
          </a:xfrm>
          <a:prstGeom prst="rect">
            <a:avLst/>
          </a:prstGeom>
        </p:spPr>
      </p:pic>
      <p:pic>
        <p:nvPicPr>
          <p:cNvPr id="38" name="図 37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CB6A08C2-4162-F3DF-EB4E-183D4CA21D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89" y="4476608"/>
            <a:ext cx="1135134" cy="1515311"/>
          </a:xfrm>
          <a:prstGeom prst="rect">
            <a:avLst/>
          </a:prstGeom>
        </p:spPr>
      </p:pic>
      <p:pic>
        <p:nvPicPr>
          <p:cNvPr id="39" name="図 38" descr="おもちゃ, 人形, 時計, 部屋 が含まれている画像&#10;&#10;自動的に生成された説明">
            <a:extLst>
              <a:ext uri="{FF2B5EF4-FFF2-40B4-BE49-F238E27FC236}">
                <a16:creationId xmlns:a16="http://schemas.microsoft.com/office/drawing/2014/main" id="{ABCC2F55-890E-0CD7-567F-F700A16EEF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63" y="4321862"/>
            <a:ext cx="1632750" cy="1827309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B0204D0-1FE6-8DD1-88A0-9EF1E4103054}"/>
              </a:ext>
            </a:extLst>
          </p:cNvPr>
          <p:cNvSpPr>
            <a:spLocks/>
          </p:cNvSpPr>
          <p:nvPr/>
        </p:nvSpPr>
        <p:spPr>
          <a:xfrm>
            <a:off x="3405297" y="6585445"/>
            <a:ext cx="1898633" cy="208242"/>
          </a:xfrm>
          <a:prstGeom prst="rect">
            <a:avLst/>
          </a:prstGeom>
          <a:noFill/>
          <a:ln>
            <a:solidFill>
              <a:srgbClr val="FF99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C005075-E5E0-6029-FCD8-6BC21809C8BB}"/>
              </a:ext>
            </a:extLst>
          </p:cNvPr>
          <p:cNvSpPr>
            <a:spLocks/>
          </p:cNvSpPr>
          <p:nvPr/>
        </p:nvSpPr>
        <p:spPr>
          <a:xfrm>
            <a:off x="4323573" y="8961404"/>
            <a:ext cx="977743" cy="190500"/>
          </a:xfrm>
          <a:prstGeom prst="rect">
            <a:avLst/>
          </a:prstGeom>
          <a:noFill/>
          <a:ln>
            <a:solidFill>
              <a:srgbClr val="99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BD60BBFA-A4C9-3F2D-C0DD-07C14BC9192D}"/>
              </a:ext>
            </a:extLst>
          </p:cNvPr>
          <p:cNvSpPr/>
          <p:nvPr/>
        </p:nvSpPr>
        <p:spPr>
          <a:xfrm>
            <a:off x="23504" y="3614041"/>
            <a:ext cx="1943955" cy="244188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A838CA22-8494-65C5-4352-1FCD2E2B2231}"/>
              </a:ext>
            </a:extLst>
          </p:cNvPr>
          <p:cNvSpPr/>
          <p:nvPr/>
        </p:nvSpPr>
        <p:spPr>
          <a:xfrm>
            <a:off x="4732243" y="3654134"/>
            <a:ext cx="1943955" cy="244188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7E41E799-6E28-E0FE-E9BD-B09DE7966BF4}"/>
              </a:ext>
            </a:extLst>
          </p:cNvPr>
          <p:cNvSpPr/>
          <p:nvPr/>
        </p:nvSpPr>
        <p:spPr>
          <a:xfrm>
            <a:off x="4198578" y="4980418"/>
            <a:ext cx="757154" cy="584109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E1D93DBC-270F-8394-DCCC-0392C9802D7D}"/>
              </a:ext>
            </a:extLst>
          </p:cNvPr>
          <p:cNvSpPr/>
          <p:nvPr/>
        </p:nvSpPr>
        <p:spPr>
          <a:xfrm flipH="1">
            <a:off x="1703326" y="4990804"/>
            <a:ext cx="786774" cy="558206"/>
          </a:xfrm>
          <a:prstGeom prst="rightArrow">
            <a:avLst>
              <a:gd name="adj1" fmla="val 50000"/>
              <a:gd name="adj2" fmla="val 63205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E94D0BD-157B-785F-E3A1-3892BD0EC6D2}"/>
              </a:ext>
            </a:extLst>
          </p:cNvPr>
          <p:cNvSpPr txBox="1"/>
          <p:nvPr/>
        </p:nvSpPr>
        <p:spPr>
          <a:xfrm>
            <a:off x="591169" y="2964319"/>
            <a:ext cx="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①</a:t>
            </a: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40614452-86EB-1AD1-B22C-B7073AFF37A7}"/>
              </a:ext>
            </a:extLst>
          </p:cNvPr>
          <p:cNvGrpSpPr/>
          <p:nvPr/>
        </p:nvGrpSpPr>
        <p:grpSpPr>
          <a:xfrm>
            <a:off x="117281" y="419946"/>
            <a:ext cx="1724541" cy="584719"/>
            <a:chOff x="4911439" y="406693"/>
            <a:chExt cx="1724541" cy="584719"/>
          </a:xfrm>
        </p:grpSpPr>
        <p:sp>
          <p:nvSpPr>
            <p:cNvPr id="33" name="八角形 32">
              <a:extLst>
                <a:ext uri="{FF2B5EF4-FFF2-40B4-BE49-F238E27FC236}">
                  <a16:creationId xmlns:a16="http://schemas.microsoft.com/office/drawing/2014/main" id="{EB429B9C-9830-D37D-648C-96F6CFF87147}"/>
                </a:ext>
              </a:extLst>
            </p:cNvPr>
            <p:cNvSpPr/>
            <p:nvPr/>
          </p:nvSpPr>
          <p:spPr>
            <a:xfrm>
              <a:off x="4911439" y="406693"/>
              <a:ext cx="1724541" cy="584719"/>
            </a:xfrm>
            <a:prstGeom prst="octagon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1A007B5-37FA-8B5E-0326-2ED27EAF9FFB}"/>
                </a:ext>
              </a:extLst>
            </p:cNvPr>
            <p:cNvSpPr txBox="1"/>
            <p:nvPr/>
          </p:nvSpPr>
          <p:spPr>
            <a:xfrm>
              <a:off x="5036411" y="466449"/>
              <a:ext cx="14334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ひとり歩きが</a:t>
              </a:r>
              <a:endPara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kumimoji="1" lang="ja-JP" altLang="en-US" sz="1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心配な家族向け</a:t>
              </a:r>
            </a:p>
          </p:txBody>
        </p: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DDB37A2-1301-2AAB-0CB0-B7CE12147C60}"/>
              </a:ext>
            </a:extLst>
          </p:cNvPr>
          <p:cNvSpPr txBox="1"/>
          <p:nvPr/>
        </p:nvSpPr>
        <p:spPr>
          <a:xfrm>
            <a:off x="3367879" y="6073234"/>
            <a:ext cx="877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家族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852ADB0-60A4-30DD-E049-3F4B508BA36B}"/>
              </a:ext>
            </a:extLst>
          </p:cNvPr>
          <p:cNvSpPr txBox="1"/>
          <p:nvPr/>
        </p:nvSpPr>
        <p:spPr>
          <a:xfrm>
            <a:off x="5274788" y="3022208"/>
            <a:ext cx="72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96784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四角形: 角を丸くする 82">
            <a:extLst>
              <a:ext uri="{FF2B5EF4-FFF2-40B4-BE49-F238E27FC236}">
                <a16:creationId xmlns:a16="http://schemas.microsoft.com/office/drawing/2014/main" id="{4E87D4F4-7D76-FB55-351F-5E484955F80A}"/>
              </a:ext>
            </a:extLst>
          </p:cNvPr>
          <p:cNvSpPr/>
          <p:nvPr/>
        </p:nvSpPr>
        <p:spPr>
          <a:xfrm>
            <a:off x="164177" y="4145794"/>
            <a:ext cx="6486298" cy="24894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9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5083503F-E9DD-BF6B-6823-4AE62DAD6204}"/>
              </a:ext>
            </a:extLst>
          </p:cNvPr>
          <p:cNvSpPr/>
          <p:nvPr/>
        </p:nvSpPr>
        <p:spPr>
          <a:xfrm>
            <a:off x="166304" y="219457"/>
            <a:ext cx="6486298" cy="3620766"/>
          </a:xfrm>
          <a:prstGeom prst="round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78B103A5-823F-B1F6-156B-F6D4F0E2A3B4}"/>
              </a:ext>
            </a:extLst>
          </p:cNvPr>
          <p:cNvSpPr/>
          <p:nvPr/>
        </p:nvSpPr>
        <p:spPr>
          <a:xfrm>
            <a:off x="267696" y="6906031"/>
            <a:ext cx="3007532" cy="2225149"/>
          </a:xfrm>
          <a:prstGeom prst="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D67B757-1C72-5469-1278-024E2F6364F7}"/>
              </a:ext>
            </a:extLst>
          </p:cNvPr>
          <p:cNvSpPr/>
          <p:nvPr/>
        </p:nvSpPr>
        <p:spPr>
          <a:xfrm>
            <a:off x="3423320" y="6906031"/>
            <a:ext cx="3007532" cy="2205083"/>
          </a:xfrm>
          <a:prstGeom prst="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F3BAAD0-4AD2-95FB-91B6-7A2C2D993542}"/>
              </a:ext>
            </a:extLst>
          </p:cNvPr>
          <p:cNvSpPr/>
          <p:nvPr/>
        </p:nvSpPr>
        <p:spPr>
          <a:xfrm>
            <a:off x="-151262" y="9246851"/>
            <a:ext cx="7096125" cy="8736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BC6FA9C9-367A-2392-6FDC-58F412278267}"/>
              </a:ext>
            </a:extLst>
          </p:cNvPr>
          <p:cNvGrpSpPr/>
          <p:nvPr/>
        </p:nvGrpSpPr>
        <p:grpSpPr>
          <a:xfrm>
            <a:off x="272017" y="28345"/>
            <a:ext cx="3018387" cy="399065"/>
            <a:chOff x="349494" y="273140"/>
            <a:chExt cx="3018387" cy="399065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3ACC9159-A27B-596A-B4C6-604EBB92D7D2}"/>
                </a:ext>
              </a:extLst>
            </p:cNvPr>
            <p:cNvSpPr/>
            <p:nvPr/>
          </p:nvSpPr>
          <p:spPr>
            <a:xfrm>
              <a:off x="406508" y="286970"/>
              <a:ext cx="2838810" cy="38523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A32CF066-CDDD-E61E-CE1B-CFF5BDDFF257}"/>
                </a:ext>
              </a:extLst>
            </p:cNvPr>
            <p:cNvSpPr txBox="1"/>
            <p:nvPr/>
          </p:nvSpPr>
          <p:spPr>
            <a:xfrm>
              <a:off x="349494" y="273140"/>
              <a:ext cx="3018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見守りネットワークの流れ</a:t>
              </a:r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DAE7CE03-6B01-3DE2-50DB-8B991D411068}"/>
              </a:ext>
            </a:extLst>
          </p:cNvPr>
          <p:cNvGrpSpPr/>
          <p:nvPr/>
        </p:nvGrpSpPr>
        <p:grpSpPr>
          <a:xfrm>
            <a:off x="343985" y="3901871"/>
            <a:ext cx="1632508" cy="369332"/>
            <a:chOff x="383470" y="3642148"/>
            <a:chExt cx="1632508" cy="369332"/>
          </a:xfrm>
        </p:grpSpPr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4C5CA0E2-F347-F166-7547-61CFEECA6BFD}"/>
                </a:ext>
              </a:extLst>
            </p:cNvPr>
            <p:cNvSpPr/>
            <p:nvPr/>
          </p:nvSpPr>
          <p:spPr>
            <a:xfrm>
              <a:off x="406508" y="3669604"/>
              <a:ext cx="1517915" cy="3224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CC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6AB2A7DF-FB5E-FCB2-7DB4-88845D34BB16}"/>
                </a:ext>
              </a:extLst>
            </p:cNvPr>
            <p:cNvSpPr txBox="1"/>
            <p:nvPr/>
          </p:nvSpPr>
          <p:spPr>
            <a:xfrm>
              <a:off x="383470" y="3642148"/>
              <a:ext cx="16325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事前登録方法</a:t>
              </a: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FDA5A42-2629-D299-61FD-E64866A6604B}"/>
              </a:ext>
            </a:extLst>
          </p:cNvPr>
          <p:cNvSpPr txBox="1"/>
          <p:nvPr/>
        </p:nvSpPr>
        <p:spPr>
          <a:xfrm>
            <a:off x="773014" y="9306868"/>
            <a:ext cx="6087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【</a:t>
            </a:r>
            <a:r>
              <a:rPr kumimoji="1" lang="ja-JP" altLang="en-US" sz="1600" dirty="0"/>
              <a:t>問合せ先</a:t>
            </a:r>
            <a:r>
              <a:rPr kumimoji="1" lang="en-US" altLang="ja-JP" sz="1600" dirty="0"/>
              <a:t>】</a:t>
            </a:r>
          </a:p>
          <a:p>
            <a:r>
              <a:rPr kumimoji="1" lang="ja-JP" altLang="en-US" sz="1600" dirty="0"/>
              <a:t>福祉こども部高齢者支援課　☎（</a:t>
            </a:r>
            <a:r>
              <a:rPr kumimoji="1" lang="en-US" altLang="ja-JP" sz="1600" dirty="0"/>
              <a:t>0561</a:t>
            </a:r>
            <a:r>
              <a:rPr kumimoji="1" lang="ja-JP" altLang="en-US" sz="1600" dirty="0"/>
              <a:t>）</a:t>
            </a:r>
            <a:r>
              <a:rPr kumimoji="1" lang="en-US" altLang="ja-JP" sz="1600" dirty="0"/>
              <a:t>56-0753</a:t>
            </a:r>
            <a:endParaRPr kumimoji="1" lang="ja-JP" altLang="en-US" sz="1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EF839FB-B580-9AE0-3BD4-E44EA8C7346D}"/>
              </a:ext>
            </a:extLst>
          </p:cNvPr>
          <p:cNvSpPr txBox="1"/>
          <p:nvPr/>
        </p:nvSpPr>
        <p:spPr>
          <a:xfrm>
            <a:off x="3453130" y="7766493"/>
            <a:ext cx="30075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認知症の方が日常生活における偶然な事故により、他人にケガを負わせたり、他人の財物を壊したことなどによって、ご本人やご家族が法律上の損害賠償責任を負ってしまった場合に、その賠償金を保険で補償します。</a:t>
            </a:r>
            <a:endParaRPr kumimoji="1" lang="ja-JP" altLang="en-US" sz="11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92026B0-33A0-72DD-911B-EF26E0570AE8}"/>
              </a:ext>
            </a:extLst>
          </p:cNvPr>
          <p:cNvSpPr txBox="1"/>
          <p:nvPr/>
        </p:nvSpPr>
        <p:spPr>
          <a:xfrm>
            <a:off x="549011" y="8085527"/>
            <a:ext cx="26693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ひとり歩きをされる高齢者の方向けに</a:t>
            </a:r>
            <a:r>
              <a:rPr kumimoji="1" lang="en-US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GPS</a:t>
            </a:r>
            <a:r>
              <a:rPr kumimoji="1" lang="ja-JP" altLang="en-US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端末機の導入初期費用の助成を行っています。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E8CF96F-D51C-1EB6-B266-193122795357}"/>
              </a:ext>
            </a:extLst>
          </p:cNvPr>
          <p:cNvSpPr txBox="1"/>
          <p:nvPr/>
        </p:nvSpPr>
        <p:spPr>
          <a:xfrm>
            <a:off x="568812" y="4337102"/>
            <a:ext cx="60337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東郷町役場高齢者支援課窓口に、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</a:t>
            </a:r>
            <a:r>
              <a:rPr lang="ja-JP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東郷町ひとり歩き高齢者</a:t>
            </a:r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等</a:t>
            </a:r>
            <a:r>
              <a:rPr lang="ja-JP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見守りネットワーク事前登録届</a:t>
            </a:r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の提出をお願いします。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登録届は高齢者支援課窓口、町</a:t>
            </a:r>
            <a:r>
              <a:rPr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HP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からダウンロードが可能です。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ひとり歩きされる方の</a:t>
            </a:r>
            <a:r>
              <a:rPr lang="ja-JP" altLang="en-US" sz="1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本人写真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が必要になります。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写真をお持ちになって高齢者支援課窓口にお越しください。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4D050E40-A5F8-6220-8DB0-DDBF377C55D1}"/>
              </a:ext>
            </a:extLst>
          </p:cNvPr>
          <p:cNvGrpSpPr/>
          <p:nvPr/>
        </p:nvGrpSpPr>
        <p:grpSpPr>
          <a:xfrm>
            <a:off x="495488" y="7123955"/>
            <a:ext cx="2734109" cy="941494"/>
            <a:chOff x="495346" y="6350038"/>
            <a:chExt cx="2734109" cy="941494"/>
          </a:xfrm>
        </p:grpSpPr>
        <p:sp>
          <p:nvSpPr>
            <p:cNvPr id="17" name="スクロール: 横 16">
              <a:extLst>
                <a:ext uri="{FF2B5EF4-FFF2-40B4-BE49-F238E27FC236}">
                  <a16:creationId xmlns:a16="http://schemas.microsoft.com/office/drawing/2014/main" id="{8AFDEC56-EA7F-9F90-369C-15664A12891B}"/>
                </a:ext>
              </a:extLst>
            </p:cNvPr>
            <p:cNvSpPr/>
            <p:nvPr/>
          </p:nvSpPr>
          <p:spPr>
            <a:xfrm>
              <a:off x="495346" y="6350038"/>
              <a:ext cx="2531373" cy="941494"/>
            </a:xfrm>
            <a:prstGeom prst="horizontalScroll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5EC5C917-88A2-B7AD-B5A2-7BF393FC771F}"/>
                </a:ext>
              </a:extLst>
            </p:cNvPr>
            <p:cNvSpPr txBox="1"/>
            <p:nvPr/>
          </p:nvSpPr>
          <p:spPr>
            <a:xfrm>
              <a:off x="574899" y="6494039"/>
              <a:ext cx="26545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ひとり歩き高齢者等</a:t>
              </a:r>
              <a:endParaRPr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lang="ja-JP" altLang="en-US" sz="1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位置情報提供サービス導入</a:t>
              </a:r>
              <a:endParaRPr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lang="ja-JP" altLang="en-US" sz="1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助成事業</a:t>
              </a:r>
              <a:endPara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39B2A7E3-0779-AF28-B8E0-4FB8BCED3660}"/>
              </a:ext>
            </a:extLst>
          </p:cNvPr>
          <p:cNvGrpSpPr/>
          <p:nvPr/>
        </p:nvGrpSpPr>
        <p:grpSpPr>
          <a:xfrm>
            <a:off x="3665604" y="7047833"/>
            <a:ext cx="2793064" cy="754859"/>
            <a:chOff x="3605359" y="6258021"/>
            <a:chExt cx="2793064" cy="754859"/>
          </a:xfrm>
        </p:grpSpPr>
        <p:sp>
          <p:nvSpPr>
            <p:cNvPr id="18" name="スクロール: 横 17">
              <a:extLst>
                <a:ext uri="{FF2B5EF4-FFF2-40B4-BE49-F238E27FC236}">
                  <a16:creationId xmlns:a16="http://schemas.microsoft.com/office/drawing/2014/main" id="{1017C249-DBE1-941A-0C92-6F7B27AF3558}"/>
                </a:ext>
              </a:extLst>
            </p:cNvPr>
            <p:cNvSpPr/>
            <p:nvPr/>
          </p:nvSpPr>
          <p:spPr>
            <a:xfrm>
              <a:off x="3605359" y="6258021"/>
              <a:ext cx="2516995" cy="754859"/>
            </a:xfrm>
            <a:prstGeom prst="horizontalScroll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F16E7A28-2852-405A-E94F-6C427A4354B7}"/>
                </a:ext>
              </a:extLst>
            </p:cNvPr>
            <p:cNvSpPr txBox="1"/>
            <p:nvPr/>
          </p:nvSpPr>
          <p:spPr>
            <a:xfrm>
              <a:off x="3675259" y="6376582"/>
              <a:ext cx="27231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認知症高齢者等</a:t>
              </a:r>
              <a:endPara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kumimoji="1" lang="ja-JP" altLang="en-US" sz="1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個人賠償責任保険事業</a:t>
              </a:r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FDD3E094-08FD-57F3-0A91-332133954F06}"/>
              </a:ext>
            </a:extLst>
          </p:cNvPr>
          <p:cNvGrpSpPr/>
          <p:nvPr/>
        </p:nvGrpSpPr>
        <p:grpSpPr>
          <a:xfrm>
            <a:off x="7633620" y="7632386"/>
            <a:ext cx="2905934" cy="1139436"/>
            <a:chOff x="349494" y="7848165"/>
            <a:chExt cx="2905934" cy="1139436"/>
          </a:xfrm>
        </p:grpSpPr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7274B254-29A3-0D4D-38B8-9F46E31F9BDB}"/>
                </a:ext>
              </a:extLst>
            </p:cNvPr>
            <p:cNvSpPr/>
            <p:nvPr/>
          </p:nvSpPr>
          <p:spPr>
            <a:xfrm>
              <a:off x="455463" y="7848165"/>
              <a:ext cx="1411185" cy="369993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D8576BB9-5A38-0FAD-4E60-055B749858D4}"/>
                </a:ext>
              </a:extLst>
            </p:cNvPr>
            <p:cNvSpPr txBox="1"/>
            <p:nvPr/>
          </p:nvSpPr>
          <p:spPr>
            <a:xfrm>
              <a:off x="619569" y="7905009"/>
              <a:ext cx="25313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対象者は？</a:t>
              </a:r>
              <a:endPara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FA5D5CA3-3529-B6FE-372D-1858E571A8A4}"/>
                </a:ext>
              </a:extLst>
            </p:cNvPr>
            <p:cNvSpPr txBox="1"/>
            <p:nvPr/>
          </p:nvSpPr>
          <p:spPr>
            <a:xfrm>
              <a:off x="349494" y="8218160"/>
              <a:ext cx="29059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・本町に住所を有し、現に居住している人</a:t>
              </a:r>
              <a:endParaRPr kumimoji="1" lang="en-US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lang="ja-JP" altLang="en-US" sz="11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・事前登録を町に届け出た人</a:t>
              </a:r>
              <a:endParaRPr lang="en-US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kumimoji="1" lang="ja-JP" altLang="en-US" sz="11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・施設等に入所していない人</a:t>
              </a:r>
              <a:endParaRPr kumimoji="1" lang="en-US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kumimoji="1" lang="ja-JP" altLang="en-US" sz="11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・医療機関に入院していない人</a:t>
              </a:r>
            </a:p>
          </p:txBody>
        </p: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056BC899-FF50-E30D-DFDD-276F82D5DB63}"/>
              </a:ext>
            </a:extLst>
          </p:cNvPr>
          <p:cNvGrpSpPr/>
          <p:nvPr/>
        </p:nvGrpSpPr>
        <p:grpSpPr>
          <a:xfrm>
            <a:off x="10599174" y="7707196"/>
            <a:ext cx="2905934" cy="1110868"/>
            <a:chOff x="3489707" y="7898043"/>
            <a:chExt cx="2905934" cy="1110868"/>
          </a:xfrm>
        </p:grpSpPr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1BEC6452-8C86-7B2A-10A1-B0E86A7EDE20}"/>
                </a:ext>
              </a:extLst>
            </p:cNvPr>
            <p:cNvSpPr/>
            <p:nvPr/>
          </p:nvSpPr>
          <p:spPr>
            <a:xfrm>
              <a:off x="3586697" y="7898043"/>
              <a:ext cx="1485175" cy="34393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178BCA0F-8542-54F9-761C-3F975F8E0415}"/>
                </a:ext>
              </a:extLst>
            </p:cNvPr>
            <p:cNvSpPr txBox="1"/>
            <p:nvPr/>
          </p:nvSpPr>
          <p:spPr>
            <a:xfrm>
              <a:off x="3802546" y="7914868"/>
              <a:ext cx="2095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対象者は</a:t>
              </a:r>
              <a:r>
                <a:rPr lang="ja-JP" altLang="en-US" sz="1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？</a:t>
              </a:r>
              <a:endPara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1836BA44-B26F-CF37-9927-9F0EE97EC337}"/>
                </a:ext>
              </a:extLst>
            </p:cNvPr>
            <p:cNvSpPr txBox="1"/>
            <p:nvPr/>
          </p:nvSpPr>
          <p:spPr>
            <a:xfrm>
              <a:off x="3489707" y="8239470"/>
              <a:ext cx="29059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・本町に住所を有し、現に居住している人</a:t>
              </a:r>
              <a:endParaRPr kumimoji="1" lang="en-US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lang="ja-JP" altLang="en-US" sz="11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・事前登録を町に届け出た人</a:t>
              </a:r>
              <a:endParaRPr lang="en-US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kumimoji="1" lang="ja-JP" altLang="en-US" sz="11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・施設等に入所していない人</a:t>
              </a:r>
              <a:endParaRPr kumimoji="1" lang="en-US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kumimoji="1" lang="ja-JP" altLang="en-US" sz="11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・医療機関に入院していない人</a:t>
              </a:r>
            </a:p>
          </p:txBody>
        </p:sp>
      </p:grpSp>
      <p:sp>
        <p:nvSpPr>
          <p:cNvPr id="42" name="矢印: 右 41">
            <a:extLst>
              <a:ext uri="{FF2B5EF4-FFF2-40B4-BE49-F238E27FC236}">
                <a16:creationId xmlns:a16="http://schemas.microsoft.com/office/drawing/2014/main" id="{2B3EC535-9035-AF8A-1CF0-AEC82EDC07E5}"/>
              </a:ext>
            </a:extLst>
          </p:cNvPr>
          <p:cNvSpPr/>
          <p:nvPr/>
        </p:nvSpPr>
        <p:spPr>
          <a:xfrm>
            <a:off x="9156165" y="4590844"/>
            <a:ext cx="514830" cy="458785"/>
          </a:xfrm>
          <a:prstGeom prst="rightArrow">
            <a:avLst/>
          </a:prstGeom>
          <a:solidFill>
            <a:srgbClr val="FF99C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矢印: 右 42">
            <a:extLst>
              <a:ext uri="{FF2B5EF4-FFF2-40B4-BE49-F238E27FC236}">
                <a16:creationId xmlns:a16="http://schemas.microsoft.com/office/drawing/2014/main" id="{19E01FC6-AD48-353A-37BF-D69D65D72D34}"/>
              </a:ext>
            </a:extLst>
          </p:cNvPr>
          <p:cNvSpPr/>
          <p:nvPr/>
        </p:nvSpPr>
        <p:spPr>
          <a:xfrm>
            <a:off x="4639380" y="2112904"/>
            <a:ext cx="514830" cy="458785"/>
          </a:xfrm>
          <a:prstGeom prst="rightArrow">
            <a:avLst/>
          </a:prstGeom>
          <a:solidFill>
            <a:srgbClr val="FF99C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矢印: 右 43">
            <a:extLst>
              <a:ext uri="{FF2B5EF4-FFF2-40B4-BE49-F238E27FC236}">
                <a16:creationId xmlns:a16="http://schemas.microsoft.com/office/drawing/2014/main" id="{50B47B30-FCEE-FB89-AF13-941B1D3005D3}"/>
              </a:ext>
            </a:extLst>
          </p:cNvPr>
          <p:cNvSpPr/>
          <p:nvPr/>
        </p:nvSpPr>
        <p:spPr>
          <a:xfrm>
            <a:off x="9055082" y="4596218"/>
            <a:ext cx="514830" cy="458785"/>
          </a:xfrm>
          <a:prstGeom prst="rightArrow">
            <a:avLst/>
          </a:prstGeom>
          <a:solidFill>
            <a:srgbClr val="FF99C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矢印: 右 44">
            <a:extLst>
              <a:ext uri="{FF2B5EF4-FFF2-40B4-BE49-F238E27FC236}">
                <a16:creationId xmlns:a16="http://schemas.microsoft.com/office/drawing/2014/main" id="{E93E812A-18A5-D8A9-FE06-DC3F36EA1F3A}"/>
              </a:ext>
            </a:extLst>
          </p:cNvPr>
          <p:cNvSpPr/>
          <p:nvPr/>
        </p:nvSpPr>
        <p:spPr>
          <a:xfrm>
            <a:off x="1567288" y="2721458"/>
            <a:ext cx="1352449" cy="458785"/>
          </a:xfrm>
          <a:prstGeom prst="rightArrow">
            <a:avLst/>
          </a:prstGeom>
          <a:solidFill>
            <a:srgbClr val="FF99C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5A902AD8-F20D-BE43-6652-D458B36254F9}"/>
              </a:ext>
            </a:extLst>
          </p:cNvPr>
          <p:cNvSpPr/>
          <p:nvPr/>
        </p:nvSpPr>
        <p:spPr>
          <a:xfrm>
            <a:off x="3668934" y="877163"/>
            <a:ext cx="1324436" cy="458785"/>
          </a:xfrm>
          <a:prstGeom prst="rightArrow">
            <a:avLst/>
          </a:prstGeom>
          <a:solidFill>
            <a:srgbClr val="FF99C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FC1B8CBA-99F9-1076-E2DB-9723FC8D1CBF}"/>
              </a:ext>
            </a:extLst>
          </p:cNvPr>
          <p:cNvGrpSpPr/>
          <p:nvPr/>
        </p:nvGrpSpPr>
        <p:grpSpPr>
          <a:xfrm>
            <a:off x="307791" y="2271611"/>
            <a:ext cx="1103712" cy="917569"/>
            <a:chOff x="763786" y="2306957"/>
            <a:chExt cx="1103712" cy="917569"/>
          </a:xfrm>
        </p:grpSpPr>
        <p:sp>
          <p:nvSpPr>
            <p:cNvPr id="36" name="フローチャート: 結合子 35">
              <a:extLst>
                <a:ext uri="{FF2B5EF4-FFF2-40B4-BE49-F238E27FC236}">
                  <a16:creationId xmlns:a16="http://schemas.microsoft.com/office/drawing/2014/main" id="{22273FC1-EF87-52B8-863C-8437B84387E5}"/>
                </a:ext>
              </a:extLst>
            </p:cNvPr>
            <p:cNvSpPr/>
            <p:nvPr/>
          </p:nvSpPr>
          <p:spPr>
            <a:xfrm>
              <a:off x="763786" y="2306957"/>
              <a:ext cx="962380" cy="917569"/>
            </a:xfrm>
            <a:prstGeom prst="flowChartConnector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pic>
          <p:nvPicPr>
            <p:cNvPr id="50" name="図 49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F188C64C-C007-805A-2234-BAD15E8EA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591" y="2570480"/>
              <a:ext cx="448767" cy="599068"/>
            </a:xfrm>
            <a:prstGeom prst="rect">
              <a:avLst/>
            </a:prstGeom>
          </p:spPr>
        </p:pic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E61DC4B2-762C-2DA6-776D-C469A2928E54}"/>
                </a:ext>
              </a:extLst>
            </p:cNvPr>
            <p:cNvSpPr txBox="1"/>
            <p:nvPr/>
          </p:nvSpPr>
          <p:spPr>
            <a:xfrm>
              <a:off x="881232" y="2366492"/>
              <a:ext cx="9862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東郷町</a:t>
              </a:r>
              <a:endPara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424F864F-7366-D6CF-AD11-51CCE5830CB7}"/>
              </a:ext>
            </a:extLst>
          </p:cNvPr>
          <p:cNvGrpSpPr/>
          <p:nvPr/>
        </p:nvGrpSpPr>
        <p:grpSpPr>
          <a:xfrm>
            <a:off x="3449649" y="1798298"/>
            <a:ext cx="962380" cy="917569"/>
            <a:chOff x="2886691" y="1828896"/>
            <a:chExt cx="962380" cy="917569"/>
          </a:xfrm>
        </p:grpSpPr>
        <p:sp>
          <p:nvSpPr>
            <p:cNvPr id="38" name="フローチャート: 結合子 37">
              <a:extLst>
                <a:ext uri="{FF2B5EF4-FFF2-40B4-BE49-F238E27FC236}">
                  <a16:creationId xmlns:a16="http://schemas.microsoft.com/office/drawing/2014/main" id="{2B9F726C-67DE-07A9-6235-F83F134806F4}"/>
                </a:ext>
              </a:extLst>
            </p:cNvPr>
            <p:cNvSpPr/>
            <p:nvPr/>
          </p:nvSpPr>
          <p:spPr>
            <a:xfrm>
              <a:off x="2886691" y="1828896"/>
              <a:ext cx="962380" cy="917569"/>
            </a:xfrm>
            <a:prstGeom prst="flowChartConnector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pic>
          <p:nvPicPr>
            <p:cNvPr id="52" name="図 51" descr="白いバックグラウンドの前に座っている人形&#10;&#10;低い精度で自動的に生成された説明">
              <a:extLst>
                <a:ext uri="{FF2B5EF4-FFF2-40B4-BE49-F238E27FC236}">
                  <a16:creationId xmlns:a16="http://schemas.microsoft.com/office/drawing/2014/main" id="{05A476A3-DE61-3982-041A-215DCFBAD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220" y="2237861"/>
              <a:ext cx="787020" cy="452536"/>
            </a:xfrm>
            <a:prstGeom prst="rect">
              <a:avLst/>
            </a:prstGeom>
          </p:spPr>
        </p:pic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08ADCE5D-EF88-163D-4950-FA065F7FFF92}"/>
                </a:ext>
              </a:extLst>
            </p:cNvPr>
            <p:cNvSpPr txBox="1"/>
            <p:nvPr/>
          </p:nvSpPr>
          <p:spPr>
            <a:xfrm>
              <a:off x="3007714" y="1856909"/>
              <a:ext cx="7781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地域の</a:t>
              </a:r>
              <a:endPara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kumimoji="1" lang="ja-JP" altLang="en-US" sz="1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協力者</a:t>
              </a:r>
              <a:endPara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15A869DC-02B0-9A29-ACB1-355EBA75390B}"/>
              </a:ext>
            </a:extLst>
          </p:cNvPr>
          <p:cNvGrpSpPr/>
          <p:nvPr/>
        </p:nvGrpSpPr>
        <p:grpSpPr>
          <a:xfrm>
            <a:off x="2374996" y="502310"/>
            <a:ext cx="962380" cy="917569"/>
            <a:chOff x="2888010" y="829311"/>
            <a:chExt cx="962380" cy="917569"/>
          </a:xfrm>
        </p:grpSpPr>
        <p:sp>
          <p:nvSpPr>
            <p:cNvPr id="37" name="フローチャート: 結合子 36">
              <a:extLst>
                <a:ext uri="{FF2B5EF4-FFF2-40B4-BE49-F238E27FC236}">
                  <a16:creationId xmlns:a16="http://schemas.microsoft.com/office/drawing/2014/main" id="{5117C72C-0193-1C19-02D2-CC0ABFE7E8CF}"/>
                </a:ext>
              </a:extLst>
            </p:cNvPr>
            <p:cNvSpPr/>
            <p:nvPr/>
          </p:nvSpPr>
          <p:spPr>
            <a:xfrm>
              <a:off x="2888010" y="829311"/>
              <a:ext cx="962380" cy="917569"/>
            </a:xfrm>
            <a:prstGeom prst="flowChartConnector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pic>
          <p:nvPicPr>
            <p:cNvPr id="51" name="図 50" descr="おもちゃ が含まれている画像&#10;&#10;自動的に生成された説明">
              <a:extLst>
                <a:ext uri="{FF2B5EF4-FFF2-40B4-BE49-F238E27FC236}">
                  <a16:creationId xmlns:a16="http://schemas.microsoft.com/office/drawing/2014/main" id="{E32B0D9F-72B8-C0B5-2E4D-756168431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7768" y="1165810"/>
              <a:ext cx="466136" cy="546228"/>
            </a:xfrm>
            <a:prstGeom prst="rect">
              <a:avLst/>
            </a:prstGeom>
          </p:spPr>
        </p:pic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107E23CB-923C-F8E6-31B7-2B339C2FEB36}"/>
                </a:ext>
              </a:extLst>
            </p:cNvPr>
            <p:cNvSpPr txBox="1"/>
            <p:nvPr/>
          </p:nvSpPr>
          <p:spPr>
            <a:xfrm>
              <a:off x="3007714" y="920515"/>
              <a:ext cx="7781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警察署</a:t>
              </a:r>
              <a:endPara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8EEEDC19-63D1-1D32-489B-3C9912170155}"/>
              </a:ext>
            </a:extLst>
          </p:cNvPr>
          <p:cNvGrpSpPr/>
          <p:nvPr/>
        </p:nvGrpSpPr>
        <p:grpSpPr>
          <a:xfrm>
            <a:off x="3462147" y="2747293"/>
            <a:ext cx="1051028" cy="917569"/>
            <a:chOff x="2886691" y="2823092"/>
            <a:chExt cx="1051028" cy="917569"/>
          </a:xfrm>
        </p:grpSpPr>
        <p:sp>
          <p:nvSpPr>
            <p:cNvPr id="39" name="フローチャート: 結合子 38">
              <a:extLst>
                <a:ext uri="{FF2B5EF4-FFF2-40B4-BE49-F238E27FC236}">
                  <a16:creationId xmlns:a16="http://schemas.microsoft.com/office/drawing/2014/main" id="{4E202CA7-2BF8-0303-6FE5-79580549E83C}"/>
                </a:ext>
              </a:extLst>
            </p:cNvPr>
            <p:cNvSpPr/>
            <p:nvPr/>
          </p:nvSpPr>
          <p:spPr>
            <a:xfrm>
              <a:off x="2886691" y="2823092"/>
              <a:ext cx="962380" cy="917569"/>
            </a:xfrm>
            <a:prstGeom prst="flowChartConnector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80CBEA45-DF44-62D4-5232-F28015FBF4EA}"/>
                </a:ext>
              </a:extLst>
            </p:cNvPr>
            <p:cNvSpPr txBox="1"/>
            <p:nvPr/>
          </p:nvSpPr>
          <p:spPr>
            <a:xfrm>
              <a:off x="2918684" y="2917673"/>
              <a:ext cx="10190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近隣市町</a:t>
              </a:r>
              <a:endPara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pic>
          <p:nvPicPr>
            <p:cNvPr id="61" name="図 60" descr="男性の顔の絵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1050512-0080-B454-F8BD-9E1BBBEF9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111" y="3140935"/>
              <a:ext cx="416039" cy="565200"/>
            </a:xfrm>
            <a:prstGeom prst="rect">
              <a:avLst/>
            </a:prstGeom>
          </p:spPr>
        </p:pic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BABED3D-0AB3-D1AF-24C8-5ECC524CBC66}"/>
              </a:ext>
            </a:extLst>
          </p:cNvPr>
          <p:cNvGrpSpPr/>
          <p:nvPr/>
        </p:nvGrpSpPr>
        <p:grpSpPr>
          <a:xfrm>
            <a:off x="309620" y="537894"/>
            <a:ext cx="982933" cy="917569"/>
            <a:chOff x="780517" y="828066"/>
            <a:chExt cx="982933" cy="917569"/>
          </a:xfrm>
        </p:grpSpPr>
        <p:sp>
          <p:nvSpPr>
            <p:cNvPr id="24" name="フローチャート: 結合子 23">
              <a:extLst>
                <a:ext uri="{FF2B5EF4-FFF2-40B4-BE49-F238E27FC236}">
                  <a16:creationId xmlns:a16="http://schemas.microsoft.com/office/drawing/2014/main" id="{35C8C2C2-7B28-585E-BF7F-FA6F1387A002}"/>
                </a:ext>
              </a:extLst>
            </p:cNvPr>
            <p:cNvSpPr/>
            <p:nvPr/>
          </p:nvSpPr>
          <p:spPr>
            <a:xfrm>
              <a:off x="780517" y="828066"/>
              <a:ext cx="962380" cy="917569"/>
            </a:xfrm>
            <a:prstGeom prst="flowChartConnector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14EA5E30-4566-E362-E58C-CFE3E803C000}"/>
                </a:ext>
              </a:extLst>
            </p:cNvPr>
            <p:cNvSpPr txBox="1"/>
            <p:nvPr/>
          </p:nvSpPr>
          <p:spPr>
            <a:xfrm>
              <a:off x="985279" y="888948"/>
              <a:ext cx="7781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家族</a:t>
              </a:r>
              <a:endPara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pic>
          <p:nvPicPr>
            <p:cNvPr id="63" name="図 62" descr="文字と絵が書かれた紙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74445975-56BB-10FC-5720-987F23112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725" y="1121316"/>
              <a:ext cx="569626" cy="551970"/>
            </a:xfrm>
            <a:prstGeom prst="rect">
              <a:avLst/>
            </a:prstGeom>
          </p:spPr>
        </p:pic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E18B33C5-B04A-3B0A-AB97-BAC730372B09}"/>
              </a:ext>
            </a:extLst>
          </p:cNvPr>
          <p:cNvGrpSpPr/>
          <p:nvPr/>
        </p:nvGrpSpPr>
        <p:grpSpPr>
          <a:xfrm>
            <a:off x="5269706" y="445201"/>
            <a:ext cx="1244939" cy="2191850"/>
            <a:chOff x="5009596" y="1165810"/>
            <a:chExt cx="1244939" cy="2207490"/>
          </a:xfrm>
        </p:grpSpPr>
        <p:sp>
          <p:nvSpPr>
            <p:cNvPr id="40" name="四角形: 角を丸くする 39">
              <a:extLst>
                <a:ext uri="{FF2B5EF4-FFF2-40B4-BE49-F238E27FC236}">
                  <a16:creationId xmlns:a16="http://schemas.microsoft.com/office/drawing/2014/main" id="{6C706F00-C141-B5F2-EE6E-2AA0FC578808}"/>
                </a:ext>
              </a:extLst>
            </p:cNvPr>
            <p:cNvSpPr/>
            <p:nvPr/>
          </p:nvSpPr>
          <p:spPr>
            <a:xfrm>
              <a:off x="5009596" y="1165810"/>
              <a:ext cx="1108992" cy="220749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1D88FAC5-DC58-AB86-3E8D-B5839DBB6369}"/>
                </a:ext>
              </a:extLst>
            </p:cNvPr>
            <p:cNvSpPr txBox="1"/>
            <p:nvPr/>
          </p:nvSpPr>
          <p:spPr>
            <a:xfrm>
              <a:off x="5025202" y="1359967"/>
              <a:ext cx="11069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早期発見</a:t>
              </a:r>
              <a:endPara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lang="ja-JP" altLang="en-US" sz="1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に繋がる！</a:t>
              </a:r>
              <a:endPara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9B775D25-CE7A-2C93-3666-4483A2EC3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0556" y="1881809"/>
              <a:ext cx="853979" cy="942030"/>
            </a:xfrm>
            <a:prstGeom prst="rect">
              <a:avLst/>
            </a:prstGeom>
          </p:spPr>
        </p:pic>
        <p:pic>
          <p:nvPicPr>
            <p:cNvPr id="70" name="図 69" descr="シャ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AB80B7F-9EDB-4762-9D32-C02316377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438" y="2044146"/>
              <a:ext cx="499313" cy="1032171"/>
            </a:xfrm>
            <a:prstGeom prst="rect">
              <a:avLst/>
            </a:prstGeom>
          </p:spPr>
        </p:pic>
      </p:grpSp>
      <p:sp>
        <p:nvSpPr>
          <p:cNvPr id="71" name="四角形: 角を丸くする 70">
            <a:extLst>
              <a:ext uri="{FF2B5EF4-FFF2-40B4-BE49-F238E27FC236}">
                <a16:creationId xmlns:a16="http://schemas.microsoft.com/office/drawing/2014/main" id="{7080F931-61CD-05AB-30C9-CC449573AC99}"/>
              </a:ext>
            </a:extLst>
          </p:cNvPr>
          <p:cNvSpPr/>
          <p:nvPr/>
        </p:nvSpPr>
        <p:spPr>
          <a:xfrm>
            <a:off x="3383225" y="1700043"/>
            <a:ext cx="1108992" cy="205130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1E80F571-6E96-1D81-5A89-722200F2E328}"/>
              </a:ext>
            </a:extLst>
          </p:cNvPr>
          <p:cNvGrpSpPr/>
          <p:nvPr/>
        </p:nvGrpSpPr>
        <p:grpSpPr>
          <a:xfrm>
            <a:off x="4616334" y="3014483"/>
            <a:ext cx="2036268" cy="623593"/>
            <a:chOff x="4452022" y="104294"/>
            <a:chExt cx="2036268" cy="623593"/>
          </a:xfrm>
        </p:grpSpPr>
        <p:sp>
          <p:nvSpPr>
            <p:cNvPr id="72" name="吹き出し: 円形 71">
              <a:extLst>
                <a:ext uri="{FF2B5EF4-FFF2-40B4-BE49-F238E27FC236}">
                  <a16:creationId xmlns:a16="http://schemas.microsoft.com/office/drawing/2014/main" id="{3091E365-8619-1697-16B7-9D42C4E12CD3}"/>
                </a:ext>
              </a:extLst>
            </p:cNvPr>
            <p:cNvSpPr>
              <a:spLocks/>
            </p:cNvSpPr>
            <p:nvPr/>
          </p:nvSpPr>
          <p:spPr>
            <a:xfrm>
              <a:off x="4452022" y="104294"/>
              <a:ext cx="1986263" cy="623593"/>
            </a:xfrm>
            <a:prstGeom prst="wedgeEllipseCallout">
              <a:avLst>
                <a:gd name="adj1" fmla="val -50283"/>
                <a:gd name="adj2" fmla="val -50027"/>
              </a:avLst>
            </a:prstGeom>
            <a:solidFill>
              <a:schemeClr val="bg1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566EF3FB-F76A-58B3-3892-86A50416692D}"/>
                </a:ext>
              </a:extLst>
            </p:cNvPr>
            <p:cNvSpPr txBox="1">
              <a:spLocks/>
            </p:cNvSpPr>
            <p:nvPr/>
          </p:nvSpPr>
          <p:spPr>
            <a:xfrm>
              <a:off x="4674778" y="127551"/>
              <a:ext cx="1813512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地域の協力者や警察、</a:t>
              </a:r>
              <a:endParaRPr kumimoji="1" lang="en-US" altLang="ja-JP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kumimoji="1" lang="ja-JP" altLang="en-US" sz="105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行政が力を合わせて</a:t>
              </a:r>
              <a:endParaRPr kumimoji="1" lang="en-US" altLang="ja-JP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kumimoji="1" lang="ja-JP" altLang="en-US" sz="105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早期発見を目指します。</a:t>
              </a: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66DD2085-ACF1-F2D2-7C93-C5E0DF166E29}"/>
              </a:ext>
            </a:extLst>
          </p:cNvPr>
          <p:cNvGrpSpPr/>
          <p:nvPr/>
        </p:nvGrpSpPr>
        <p:grpSpPr>
          <a:xfrm>
            <a:off x="1602222" y="865542"/>
            <a:ext cx="707324" cy="458785"/>
            <a:chOff x="2065085" y="1055486"/>
            <a:chExt cx="514830" cy="458785"/>
          </a:xfrm>
        </p:grpSpPr>
        <p:sp>
          <p:nvSpPr>
            <p:cNvPr id="41" name="矢印: 右 40">
              <a:extLst>
                <a:ext uri="{FF2B5EF4-FFF2-40B4-BE49-F238E27FC236}">
                  <a16:creationId xmlns:a16="http://schemas.microsoft.com/office/drawing/2014/main" id="{6D35FBEA-29D9-0BED-5BE8-807D304BF6C3}"/>
                </a:ext>
              </a:extLst>
            </p:cNvPr>
            <p:cNvSpPr/>
            <p:nvPr/>
          </p:nvSpPr>
          <p:spPr>
            <a:xfrm>
              <a:off x="2065085" y="1055486"/>
              <a:ext cx="514830" cy="458785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648B2CC4-50BE-B24A-1CD9-F1527F39C4B8}"/>
                </a:ext>
              </a:extLst>
            </p:cNvPr>
            <p:cNvSpPr txBox="1"/>
            <p:nvPr/>
          </p:nvSpPr>
          <p:spPr>
            <a:xfrm>
              <a:off x="2092406" y="1094836"/>
              <a:ext cx="3348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①</a:t>
              </a: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F6349E85-4843-573B-74D9-1651DA315147}"/>
              </a:ext>
            </a:extLst>
          </p:cNvPr>
          <p:cNvGrpSpPr/>
          <p:nvPr/>
        </p:nvGrpSpPr>
        <p:grpSpPr>
          <a:xfrm>
            <a:off x="615251" y="1546472"/>
            <a:ext cx="412281" cy="612829"/>
            <a:chOff x="1038835" y="1808832"/>
            <a:chExt cx="412281" cy="434927"/>
          </a:xfrm>
        </p:grpSpPr>
        <p:sp>
          <p:nvSpPr>
            <p:cNvPr id="48" name="矢印: 右 47">
              <a:extLst>
                <a:ext uri="{FF2B5EF4-FFF2-40B4-BE49-F238E27FC236}">
                  <a16:creationId xmlns:a16="http://schemas.microsoft.com/office/drawing/2014/main" id="{52AC6912-C766-5510-6EB3-4F82F83CA920}"/>
                </a:ext>
              </a:extLst>
            </p:cNvPr>
            <p:cNvSpPr/>
            <p:nvPr/>
          </p:nvSpPr>
          <p:spPr>
            <a:xfrm rot="5400000">
              <a:off x="1027512" y="1820156"/>
              <a:ext cx="434927" cy="41228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513C160E-698C-1332-A312-541E2BBA9E07}"/>
                </a:ext>
              </a:extLst>
            </p:cNvPr>
            <p:cNvSpPr txBox="1"/>
            <p:nvPr/>
          </p:nvSpPr>
          <p:spPr>
            <a:xfrm>
              <a:off x="1038835" y="1856816"/>
              <a:ext cx="318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②</a:t>
              </a:r>
            </a:p>
          </p:txBody>
        </p: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B2B62D5-F076-3CE7-AE1E-1AC2C38320A7}"/>
              </a:ext>
            </a:extLst>
          </p:cNvPr>
          <p:cNvSpPr txBox="1"/>
          <p:nvPr/>
        </p:nvSpPr>
        <p:spPr>
          <a:xfrm>
            <a:off x="4547983" y="1780066"/>
            <a:ext cx="67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捜索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B012E14-C514-1D19-6227-584640F667D0}"/>
              </a:ext>
            </a:extLst>
          </p:cNvPr>
          <p:cNvSpPr txBox="1"/>
          <p:nvPr/>
        </p:nvSpPr>
        <p:spPr>
          <a:xfrm>
            <a:off x="1391704" y="451912"/>
            <a:ext cx="170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行方不明届</a:t>
            </a: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の提出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ADE538A-C91E-D549-8E2D-3155B97110A9}"/>
              </a:ext>
            </a:extLst>
          </p:cNvPr>
          <p:cNvSpPr txBox="1"/>
          <p:nvPr/>
        </p:nvSpPr>
        <p:spPr>
          <a:xfrm>
            <a:off x="1248866" y="2200230"/>
            <a:ext cx="257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メール配信・</a:t>
            </a:r>
            <a:r>
              <a: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FAX</a:t>
            </a: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による</a:t>
            </a: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無理のない捜索依頼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148AFD6-B307-4CD2-8F6D-84E9EF6CBBDA}"/>
              </a:ext>
            </a:extLst>
          </p:cNvPr>
          <p:cNvSpPr txBox="1"/>
          <p:nvPr/>
        </p:nvSpPr>
        <p:spPr>
          <a:xfrm>
            <a:off x="8498318" y="3056691"/>
            <a:ext cx="967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協力依頼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EE4F93B-6E8A-117D-1F95-6F405D2DCF9C}"/>
              </a:ext>
            </a:extLst>
          </p:cNvPr>
          <p:cNvSpPr txBox="1"/>
          <p:nvPr/>
        </p:nvSpPr>
        <p:spPr>
          <a:xfrm>
            <a:off x="166304" y="1706706"/>
            <a:ext cx="65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配信</a:t>
            </a: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依頼</a:t>
            </a: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0C798E37-C6FA-0758-3DE9-CD0BC5E5037B}"/>
              </a:ext>
            </a:extLst>
          </p:cNvPr>
          <p:cNvSpPr/>
          <p:nvPr/>
        </p:nvSpPr>
        <p:spPr>
          <a:xfrm>
            <a:off x="3101831" y="1398526"/>
            <a:ext cx="1703690" cy="34777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捜索の協力者</a:t>
            </a:r>
          </a:p>
        </p:txBody>
      </p: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0A8BDDA7-D2A2-4A9B-F320-B22AE0307880}"/>
              </a:ext>
            </a:extLst>
          </p:cNvPr>
          <p:cNvSpPr/>
          <p:nvPr/>
        </p:nvSpPr>
        <p:spPr>
          <a:xfrm>
            <a:off x="1789609" y="6734023"/>
            <a:ext cx="3140254" cy="33879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事前登録をすると他</a:t>
            </a:r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にも</a:t>
            </a:r>
            <a:r>
              <a:rPr kumimoji="1" lang="en-US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EC6E46CB-EBFF-B766-58C5-058A9FF02BDC}"/>
              </a:ext>
            </a:extLst>
          </p:cNvPr>
          <p:cNvSpPr txBox="1"/>
          <p:nvPr/>
        </p:nvSpPr>
        <p:spPr>
          <a:xfrm>
            <a:off x="3953676" y="602676"/>
            <a:ext cx="67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捜索</a:t>
            </a:r>
          </a:p>
        </p:txBody>
      </p: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95ACD452-1116-24D8-51AD-9B2738BD73DC}"/>
              </a:ext>
            </a:extLst>
          </p:cNvPr>
          <p:cNvGrpSpPr/>
          <p:nvPr/>
        </p:nvGrpSpPr>
        <p:grpSpPr>
          <a:xfrm>
            <a:off x="549011" y="5801395"/>
            <a:ext cx="1647074" cy="385676"/>
            <a:chOff x="4415856" y="5997472"/>
            <a:chExt cx="1647074" cy="385676"/>
          </a:xfrm>
        </p:grpSpPr>
        <p:sp>
          <p:nvSpPr>
            <p:cNvPr id="78" name="楕円 77">
              <a:extLst>
                <a:ext uri="{FF2B5EF4-FFF2-40B4-BE49-F238E27FC236}">
                  <a16:creationId xmlns:a16="http://schemas.microsoft.com/office/drawing/2014/main" id="{2E6E8EBE-DA2B-6ADD-C58A-44FA1CA93B04}"/>
                </a:ext>
              </a:extLst>
            </p:cNvPr>
            <p:cNvSpPr/>
            <p:nvPr/>
          </p:nvSpPr>
          <p:spPr>
            <a:xfrm>
              <a:off x="4415856" y="5997472"/>
              <a:ext cx="1258724" cy="37751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9CC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6EF15B91-62F4-080F-0859-3F32B797AB75}"/>
                </a:ext>
              </a:extLst>
            </p:cNvPr>
            <p:cNvSpPr txBox="1"/>
            <p:nvPr/>
          </p:nvSpPr>
          <p:spPr>
            <a:xfrm>
              <a:off x="4454167" y="6044594"/>
              <a:ext cx="16087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対象者は？</a:t>
              </a:r>
            </a:p>
          </p:txBody>
        </p:sp>
      </p:grp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E142C775-C5C9-6F09-529C-E6A78FCE287B}"/>
              </a:ext>
            </a:extLst>
          </p:cNvPr>
          <p:cNvSpPr txBox="1"/>
          <p:nvPr/>
        </p:nvSpPr>
        <p:spPr>
          <a:xfrm>
            <a:off x="170898" y="6261854"/>
            <a:ext cx="6799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・認知症と診断された、又はその疑いのある人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ひとり歩きのおそれのある方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ADFEDCE4-B672-052E-D1CD-32A3D93A6BC2}"/>
              </a:ext>
            </a:extLst>
          </p:cNvPr>
          <p:cNvSpPr txBox="1"/>
          <p:nvPr/>
        </p:nvSpPr>
        <p:spPr>
          <a:xfrm>
            <a:off x="414924" y="8712513"/>
            <a:ext cx="31402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1" lang="ja-JP" altLang="en-US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町</a:t>
            </a:r>
            <a:r>
              <a:rPr lang="ja-JP" altLang="en-US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内に住所を有し、現に居住しており、</a:t>
            </a:r>
            <a:endParaRPr lang="en-US" altLang="ja-JP" sz="11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施設等に入っていない方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4D54ACD9-0235-EB5A-5DD4-7E94C436BDD4}"/>
              </a:ext>
            </a:extLst>
          </p:cNvPr>
          <p:cNvSpPr txBox="1"/>
          <p:nvPr/>
        </p:nvSpPr>
        <p:spPr>
          <a:xfrm>
            <a:off x="3555178" y="8690663"/>
            <a:ext cx="31402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lang="ja-JP" altLang="en-US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町内に住所を有し、現に居住しており、</a:t>
            </a:r>
            <a:endParaRPr lang="en-US" altLang="ja-JP" sz="11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施設等に入っていない方</a:t>
            </a:r>
          </a:p>
        </p:txBody>
      </p:sp>
    </p:spTree>
    <p:extLst>
      <p:ext uri="{BB962C8B-B14F-4D97-AF65-F5344CB8AC3E}">
        <p14:creationId xmlns:p14="http://schemas.microsoft.com/office/powerpoint/2010/main" val="181809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55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692C7E-7FE1-2311-DA3C-AD836DDA6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8370200-847D-2292-2909-17E53C30D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28FC9A-9689-E010-5DC5-68002464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EE15-B1F4-4BC3-94B5-6B8B45FF5AEB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7C3C3E-0CE4-DD49-04DB-2D9C005CB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FB8B71-0C1C-107F-5A4C-6D8C810AA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C1E5-B794-4F4F-929A-E61F341ED5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62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F2624E-C8FE-6631-CAE8-EBB06806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A273742-A72D-DC2D-697C-8376D976A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4529D8-A778-5DA6-D27A-4BFB4B5A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EE15-B1F4-4BC3-94B5-6B8B45FF5AEB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005739-E567-8DDD-C6BD-F0600EA55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18B9B0-D416-B57F-6D09-94C5B4B09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C1E5-B794-4F4F-929A-E61F341ED5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69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AB1144F-4B7F-3E9C-E385-02D14F962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2AFFC2E-E932-86FA-DECC-EBA6A8150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725B7F-8099-797E-7DCB-7215C2440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EE15-B1F4-4BC3-94B5-6B8B45FF5AEB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6230FA-5631-74C5-3F5B-379C9BE2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AEB82C-FE7F-B523-EDBE-E66F898A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C1E5-B794-4F4F-929A-E61F341ED5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26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C5344A-D870-7D80-EC44-548791448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870D97-4F53-4245-1ED1-B227D9B5D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D67F3F-D0E6-9711-BD72-4037DABEA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EE15-B1F4-4BC3-94B5-6B8B45FF5AEB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C8E3FE-8907-D876-1EE2-C5070D4D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E307FE-970B-A16B-444B-DCA9F9893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C1E5-B794-4F4F-929A-E61F341ED5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940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9AC12B-FD27-D8AD-8B4C-42D093525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9DC2F1-DD61-EEFC-4C8D-7D351C051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66AECD-BDB5-5FC2-B2FB-79CCEDEF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EE15-B1F4-4BC3-94B5-6B8B45FF5AEB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F54F24-039D-FDDC-33E5-54545B5E2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804AE5-8966-71BD-270D-455166F0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C1E5-B794-4F4F-929A-E61F341ED5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14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0B6893-628C-0574-D6B6-2CF45845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C27E38-F9B7-470E-AF43-33CC3351D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DD2335E-D6FC-6C16-1841-5D0AD8BE2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40A6BA-A766-25CC-6804-770D0FCB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EE15-B1F4-4BC3-94B5-6B8B45FF5AEB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6AF5217-60AC-2982-A4DF-AFF1C52B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BF87737-61E1-7691-A570-7565E5952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C1E5-B794-4F4F-929A-E61F341ED5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746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C64C3F-D744-E34B-6FBF-6FEE3AB25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AB5CCD-2899-2E2A-7A97-7A9D5D582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AB548F-A1AE-ACA4-E9BC-3B04CFBCF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6B7719E-7217-E618-802A-98D215D6E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B6CE8A1-5151-552C-2C4D-6DD2B53AF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3501579-6B13-5096-D150-2A4CB3117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EE15-B1F4-4BC3-94B5-6B8B45FF5AEB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E8BE922-13D1-D532-29D1-83966F4C6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EA03026-0EE1-D0BE-A467-EA1DBDB4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C1E5-B794-4F4F-929A-E61F341ED5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6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DBBE61-0908-3BDE-187F-8FA1C11F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1C81578-E300-4BB4-0807-8824E062F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EE15-B1F4-4BC3-94B5-6B8B45FF5AEB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F562C95-6907-3585-8CF4-68B5B255F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3A9B607-4142-EE23-22EF-AD96CBB8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C1E5-B794-4F4F-929A-E61F341ED5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94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01FD669-8657-3C0E-009F-5010E312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EE15-B1F4-4BC3-94B5-6B8B45FF5AEB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D2A0822-1572-A57F-7A85-C6356EDA1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B1F8CA-15CA-D380-CD48-501DD7B1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C1E5-B794-4F4F-929A-E61F341ED5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6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426F97-4C43-1FB6-7741-E95F89A71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D9456C-DAFF-2D52-6F78-E69DF192B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8B34D0-5C87-C1BA-2275-C0E621234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86FC679-3D1B-9CC7-AF84-1EEC43F2B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EE15-B1F4-4BC3-94B5-6B8B45FF5AEB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DE914A8-785D-3C66-1114-135AA4EA3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2C09B9-F173-3D4B-2EB1-E0C9B3ABA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C1E5-B794-4F4F-929A-E61F341ED5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09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6291E8-5B67-A4A3-57A8-B7B98E32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8A979B1-D7E4-4806-435E-E96FFB0CD8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EB92FBA-DAA3-297C-B248-05C65E19A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F22E340-14EA-3BE1-A7DA-1F3E70AEA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EE15-B1F4-4BC3-94B5-6B8B45FF5AEB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A897A2-BA8E-6311-700F-4334AA277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2DC56F-10B4-9BBB-9FF7-CE5847EA7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C1E5-B794-4F4F-929A-E61F341ED5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39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5E2A9DC-0694-4626-675B-729E51A79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03D46D-84C9-638B-D4A4-4A88F4968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965E1F-86C5-A9EA-B7D9-E712B00DB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69EE15-B1F4-4BC3-94B5-6B8B45FF5AEB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BCAE4E-79FD-BD26-7585-8344071E9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FE7257-20AF-870B-D0EC-5F573FA87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EDC1E5-B794-4F4F-929A-E61F341ED5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43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733626-3310-DCB8-F3BC-C2FAE3D477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1BAB074-A496-7F2C-29FC-A7CE7F5D4D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7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854771-F403-90BB-3798-EE696960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DAAC9B-85C4-85CA-5D90-936F5EC94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5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5E2AAF-6CB9-29C8-2897-718418F98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9ABC6F-5761-B0C4-6CEA-E314CCDB1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019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620</Words>
  <Application>Microsoft Office PowerPoint</Application>
  <PresentationFormat>ワイド画面</PresentationFormat>
  <Paragraphs>83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1" baseType="lpstr">
      <vt:lpstr>HGP創英角ﾎﾟｯﾌﾟ体</vt:lpstr>
      <vt:lpstr>HG創英角ｺﾞｼｯｸUB</vt:lpstr>
      <vt:lpstr>UD デジタル 教科書体 NK-B</vt:lpstr>
      <vt:lpstr>UD デジタル 教科書体 NP-B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水野匠</dc:creator>
  <cp:lastModifiedBy>水野匠</cp:lastModifiedBy>
  <cp:revision>28</cp:revision>
  <cp:lastPrinted>2026-02-17T05:07:26Z</cp:lastPrinted>
  <dcterms:created xsi:type="dcterms:W3CDTF">2026-01-23T06:17:13Z</dcterms:created>
  <dcterms:modified xsi:type="dcterms:W3CDTF">2026-02-17T05:11:59Z</dcterms:modified>
</cp:coreProperties>
</file>