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minal" initials="t" lastIdx="1" clrIdx="0">
    <p:extLst>
      <p:ext uri="{19B8F6BF-5375-455C-9EA6-DF929625EA0E}">
        <p15:presenceInfo xmlns:p15="http://schemas.microsoft.com/office/powerpoint/2012/main" userId="termi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D11805"/>
    <a:srgbClr val="FFCC99"/>
    <a:srgbClr val="FFFFCC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E9BDA-85FE-4119-92D4-85B0B8AFA334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02D3-0BA6-4C49-8EFE-0AE3DEE295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AEE9C-AFE6-E98E-C06C-D7B84B5AE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30807D-6069-64C2-6BAB-534445837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5" indent="0" algn="ctr">
              <a:buNone/>
              <a:defRPr sz="1125"/>
            </a:lvl2pPr>
            <a:lvl3pPr marL="514328" indent="0" algn="ctr">
              <a:buNone/>
              <a:defRPr sz="1013"/>
            </a:lvl3pPr>
            <a:lvl4pPr marL="771493" indent="0" algn="ctr">
              <a:buNone/>
              <a:defRPr sz="900"/>
            </a:lvl4pPr>
            <a:lvl5pPr marL="1028657" indent="0" algn="ctr">
              <a:buNone/>
              <a:defRPr sz="900"/>
            </a:lvl5pPr>
            <a:lvl6pPr marL="1285821" indent="0" algn="ctr">
              <a:buNone/>
              <a:defRPr sz="900"/>
            </a:lvl6pPr>
            <a:lvl7pPr marL="1542985" indent="0" algn="ctr">
              <a:buNone/>
              <a:defRPr sz="900"/>
            </a:lvl7pPr>
            <a:lvl8pPr marL="1800150" indent="0" algn="ctr">
              <a:buNone/>
              <a:defRPr sz="900"/>
            </a:lvl8pPr>
            <a:lvl9pPr marL="2057314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91CB98-9E8A-EBFE-9E90-71768A04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0520E5-F7D2-A95D-2932-F69BE0C9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5AB901-8CA4-8D3C-5E9B-E9639C55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0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CDEE0-BD65-EC3E-D10C-3A6E1A3A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24AC79-8396-6318-DECE-54012028F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4C74DE-CD41-5322-14E3-594E9A3A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456BBC-D492-B845-EC7D-95FEC786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1E568-0914-B301-9627-522C34BC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20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A277530-1E51-63C9-00BC-96F2F3B86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9D9976-7F1E-4DAC-BD06-F5CFB8182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045EFB-A97C-E1AD-75BB-3C9580FC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FFDF12-2222-CEC3-493F-B361317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68908-206D-0EA8-DEAF-869D9550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68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A64D8-86BC-5EDE-79B0-5BFE5F20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F0062-87CB-8011-63F0-5FDAEFF5A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E22A27-8BEB-2A51-F4F3-5589D7DE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4DA818-BF39-A9C8-ECAD-AAA4C74F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5CCF46-C6E0-BCA1-E092-C1AB5DDF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01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2B562E-5152-2675-B53D-7829B967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F008B6-3655-2161-905D-99B0166B6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2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9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2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8E4361-868B-DC2F-9F8C-3B1B766E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6966CC-5E56-A54E-E704-9D75E91D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849038-8F4B-098F-AF69-2DB2DA7D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63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94F6C0-AC13-1F6C-FF62-F481418A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BF829C-E527-1124-EDA4-6413933B6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D35C33-80F1-53BE-C2ED-DA685012E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28E2B8-1E7E-7E78-A5F5-65D606C4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23AC29-5A48-F071-8F7D-9B2EBDBD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88243D-FF9B-4A9B-5674-72B58772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2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06E0A-9F2C-5B6B-B4C8-026E4550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8FC186-1903-9B68-E5C6-B87042CB3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5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E7B5C3-1306-B120-C973-B5D38A4F6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7CA700-DD84-9865-BF11-F9C3B7CE1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5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824FA3-82F7-D4B4-CA4D-0DB8218DB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56289F-91FB-4FE9-5D1C-1EEFEC4E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7933CD-61B9-8A75-83F4-7E8AA551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322702-6F4A-E626-1713-64D8FE2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3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0A5C7-242B-9275-AB4A-1A96F641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51CCD9-4356-99E4-37EA-137EA891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2186EA-55C9-C78E-6D10-16F797CC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2A4D19-1369-4EC5-CAFF-669067B3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61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24D05D-F698-8214-7759-941CA65FE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4F7C60-9BBF-725D-8846-3CF7CA74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53F4A-ACC6-E85C-9940-F7CE8055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01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FAE7F-F863-9671-0E96-7C3D7D6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63DEE-EB25-9D96-AA27-DBA1CED5E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5" y="1426284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9E7A8E-3347-32B9-3C78-727A744DE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65" indent="0">
              <a:buNone/>
              <a:defRPr sz="788"/>
            </a:lvl2pPr>
            <a:lvl3pPr marL="514328" indent="0">
              <a:buNone/>
              <a:defRPr sz="675"/>
            </a:lvl3pPr>
            <a:lvl4pPr marL="771493" indent="0">
              <a:buNone/>
              <a:defRPr sz="563"/>
            </a:lvl4pPr>
            <a:lvl5pPr marL="1028657" indent="0">
              <a:buNone/>
              <a:defRPr sz="563"/>
            </a:lvl5pPr>
            <a:lvl6pPr marL="1285821" indent="0">
              <a:buNone/>
              <a:defRPr sz="563"/>
            </a:lvl6pPr>
            <a:lvl7pPr marL="1542985" indent="0">
              <a:buNone/>
              <a:defRPr sz="563"/>
            </a:lvl7pPr>
            <a:lvl8pPr marL="1800150" indent="0">
              <a:buNone/>
              <a:defRPr sz="563"/>
            </a:lvl8pPr>
            <a:lvl9pPr marL="2057314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734AE7-68DC-E6E3-1B69-7DE44B7C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C480A7-29DC-D958-0AF9-5AAAD2D7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C9F4AA-4765-F31E-76AC-4687B4E9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78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388639-1774-576A-CBC5-D7F46408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9D635F5-D5EA-ECFD-3B9A-9D13AE8CD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5" y="1426284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65" indent="0">
              <a:buNone/>
              <a:defRPr sz="1575"/>
            </a:lvl2pPr>
            <a:lvl3pPr marL="514328" indent="0">
              <a:buNone/>
              <a:defRPr sz="1350"/>
            </a:lvl3pPr>
            <a:lvl4pPr marL="771493" indent="0">
              <a:buNone/>
              <a:defRPr sz="1125"/>
            </a:lvl4pPr>
            <a:lvl5pPr marL="1028657" indent="0">
              <a:buNone/>
              <a:defRPr sz="1125"/>
            </a:lvl5pPr>
            <a:lvl6pPr marL="1285821" indent="0">
              <a:buNone/>
              <a:defRPr sz="1125"/>
            </a:lvl6pPr>
            <a:lvl7pPr marL="1542985" indent="0">
              <a:buNone/>
              <a:defRPr sz="1125"/>
            </a:lvl7pPr>
            <a:lvl8pPr marL="1800150" indent="0">
              <a:buNone/>
              <a:defRPr sz="1125"/>
            </a:lvl8pPr>
            <a:lvl9pPr marL="2057314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02844A-8C5C-FD4C-F751-A2E93FA4F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65" indent="0">
              <a:buNone/>
              <a:defRPr sz="788"/>
            </a:lvl2pPr>
            <a:lvl3pPr marL="514328" indent="0">
              <a:buNone/>
              <a:defRPr sz="675"/>
            </a:lvl3pPr>
            <a:lvl4pPr marL="771493" indent="0">
              <a:buNone/>
              <a:defRPr sz="563"/>
            </a:lvl4pPr>
            <a:lvl5pPr marL="1028657" indent="0">
              <a:buNone/>
              <a:defRPr sz="563"/>
            </a:lvl5pPr>
            <a:lvl6pPr marL="1285821" indent="0">
              <a:buNone/>
              <a:defRPr sz="563"/>
            </a:lvl6pPr>
            <a:lvl7pPr marL="1542985" indent="0">
              <a:buNone/>
              <a:defRPr sz="563"/>
            </a:lvl7pPr>
            <a:lvl8pPr marL="1800150" indent="0">
              <a:buNone/>
              <a:defRPr sz="563"/>
            </a:lvl8pPr>
            <a:lvl9pPr marL="2057314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BCA996-1599-1DEC-3A17-90E8791E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2A30A0-B125-D3EF-9FF1-165BC7C9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0C2D60-F1A3-E857-89DB-B915670A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60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01F301-A87F-4852-DC6F-8F5F0450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4807BE-E728-3720-5DF2-288AB6135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276D52-73DC-11D2-9B91-0D2992BCE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4758-E3E6-43A7-8166-50B7DF0EBF7C}" type="datetimeFigureOut">
              <a:rPr kumimoji="1" lang="ja-JP" altLang="en-US" smtClean="0"/>
              <a:t>2025/9/22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7BDCF8-2D5E-3851-8BBD-CA5158C14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5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448137-6E1D-81C1-87E7-B0F42B0E1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039EC-E6F7-4209-BFEA-81BCAB2C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7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28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3" indent="-128583" algn="l" defTabSz="514328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47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1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75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40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04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68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2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96" indent="-128583" algn="l" defTabSz="51432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8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3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7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1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5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0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4" algn="l" defTabSz="514328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3EE57-057E-D5E0-5096-545BBC038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図 97" descr="抽象, 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836F88BF-4B1D-D5E1-42AD-3DABC4BBF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58" y="200859"/>
            <a:ext cx="805163" cy="1014580"/>
          </a:xfrm>
          <a:prstGeom prst="rect">
            <a:avLst/>
          </a:prstGeom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7C4E3D46-9651-0152-2773-FBD7934E71C2}"/>
              </a:ext>
            </a:extLst>
          </p:cNvPr>
          <p:cNvSpPr/>
          <p:nvPr/>
        </p:nvSpPr>
        <p:spPr>
          <a:xfrm>
            <a:off x="3172661" y="4026992"/>
            <a:ext cx="3341817" cy="2566504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35800E62-20B7-8044-C58D-432D558098AE}"/>
              </a:ext>
            </a:extLst>
          </p:cNvPr>
          <p:cNvSpPr/>
          <p:nvPr/>
        </p:nvSpPr>
        <p:spPr>
          <a:xfrm>
            <a:off x="3159438" y="6826290"/>
            <a:ext cx="3341817" cy="2607780"/>
          </a:xfrm>
          <a:prstGeom prst="roundRect">
            <a:avLst>
              <a:gd name="adj" fmla="val 1760"/>
            </a:avLst>
          </a:prstGeom>
          <a:solidFill>
            <a:schemeClr val="bg1"/>
          </a:solidFill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B77AE060-D93C-077C-8449-92414A85D44C}"/>
              </a:ext>
            </a:extLst>
          </p:cNvPr>
          <p:cNvSpPr/>
          <p:nvPr/>
        </p:nvSpPr>
        <p:spPr>
          <a:xfrm>
            <a:off x="261322" y="6829345"/>
            <a:ext cx="2685990" cy="2607780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2E24F6B-924D-3303-4426-869B60632DFF}"/>
              </a:ext>
            </a:extLst>
          </p:cNvPr>
          <p:cNvSpPr/>
          <p:nvPr/>
        </p:nvSpPr>
        <p:spPr>
          <a:xfrm>
            <a:off x="249611" y="1274682"/>
            <a:ext cx="2743349" cy="5307701"/>
          </a:xfrm>
          <a:prstGeom prst="roundRect">
            <a:avLst>
              <a:gd name="adj" fmla="val 1760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CF3F6B79-1001-254B-837B-B6B70082CEDE}"/>
              </a:ext>
            </a:extLst>
          </p:cNvPr>
          <p:cNvSpPr/>
          <p:nvPr/>
        </p:nvSpPr>
        <p:spPr>
          <a:xfrm>
            <a:off x="219484" y="212172"/>
            <a:ext cx="2867101" cy="451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717DEF2-6712-D00A-DE5F-89633695F126}"/>
              </a:ext>
            </a:extLst>
          </p:cNvPr>
          <p:cNvSpPr/>
          <p:nvPr/>
        </p:nvSpPr>
        <p:spPr>
          <a:xfrm>
            <a:off x="540997" y="6791870"/>
            <a:ext cx="2019323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認知症月間</a:t>
            </a:r>
            <a:endParaRPr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1769A090-7E94-044D-7C83-07E4F880B217}"/>
              </a:ext>
            </a:extLst>
          </p:cNvPr>
          <p:cNvSpPr/>
          <p:nvPr/>
        </p:nvSpPr>
        <p:spPr>
          <a:xfrm>
            <a:off x="3397182" y="6801467"/>
            <a:ext cx="3195381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ひとり歩き高齢者捜索メール等配信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6276B824-0C17-7181-B128-05BB056D5065}"/>
              </a:ext>
            </a:extLst>
          </p:cNvPr>
          <p:cNvSpPr txBox="1">
            <a:spLocks/>
          </p:cNvSpPr>
          <p:nvPr/>
        </p:nvSpPr>
        <p:spPr>
          <a:xfrm>
            <a:off x="296791" y="1810965"/>
            <a:ext cx="5596840" cy="61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　</a:t>
            </a:r>
            <a:endParaRPr lang="ja-JP" altLang="en-US" sz="1200" b="1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41463D2-76FD-4623-BC0A-36BA2D32A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7" y="1319425"/>
            <a:ext cx="224120" cy="282999"/>
          </a:xfrm>
          <a:prstGeom prst="rect">
            <a:avLst/>
          </a:prstGeom>
        </p:spPr>
      </p:pic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DCCEFE4-805C-776B-3610-0894B6362936}"/>
              </a:ext>
            </a:extLst>
          </p:cNvPr>
          <p:cNvCxnSpPr>
            <a:cxnSpLocks/>
          </p:cNvCxnSpPr>
          <p:nvPr/>
        </p:nvCxnSpPr>
        <p:spPr>
          <a:xfrm>
            <a:off x="480159" y="7174263"/>
            <a:ext cx="186285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71D05329-07E2-D0A9-5E1D-D5FFE3AA1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9" y="6856666"/>
            <a:ext cx="224120" cy="282999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24E9382-6D87-3B0E-24DF-F31D7E6E70DD}"/>
              </a:ext>
            </a:extLst>
          </p:cNvPr>
          <p:cNvCxnSpPr>
            <a:cxnSpLocks/>
          </p:cNvCxnSpPr>
          <p:nvPr/>
        </p:nvCxnSpPr>
        <p:spPr>
          <a:xfrm flipV="1">
            <a:off x="3316337" y="7174263"/>
            <a:ext cx="3036189" cy="106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4" name="図 43">
            <a:extLst>
              <a:ext uri="{FF2B5EF4-FFF2-40B4-BE49-F238E27FC236}">
                <a16:creationId xmlns:a16="http://schemas.microsoft.com/office/drawing/2014/main" id="{AD812A8A-4044-5160-51D8-FD8625E3E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21" y="6881525"/>
            <a:ext cx="224120" cy="2829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986DE6-6FE6-A98C-44E8-2C21BFE7E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33" b="47667" l="12000" r="7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6" t="36104" r="24467" b="55182"/>
          <a:stretch/>
        </p:blipFill>
        <p:spPr>
          <a:xfrm>
            <a:off x="78379" y="1055563"/>
            <a:ext cx="3146794" cy="202715"/>
          </a:xfrm>
          <a:prstGeom prst="rect">
            <a:avLst/>
          </a:prstGeom>
          <a:noFill/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CD5776B-BAD9-4C5B-942C-0BC04FA0B143}"/>
              </a:ext>
            </a:extLst>
          </p:cNvPr>
          <p:cNvSpPr/>
          <p:nvPr/>
        </p:nvSpPr>
        <p:spPr>
          <a:xfrm>
            <a:off x="178691" y="695074"/>
            <a:ext cx="3355356" cy="430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認知症を知ってもらう・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　　　応援してもらう取り組み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8D98550-C7B2-F894-5BD1-C388F90FF374}"/>
              </a:ext>
            </a:extLst>
          </p:cNvPr>
          <p:cNvSpPr/>
          <p:nvPr/>
        </p:nvSpPr>
        <p:spPr>
          <a:xfrm>
            <a:off x="3520498" y="4056817"/>
            <a:ext cx="2824444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高齢者等にやさしいお店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F9AF6AE-DBBF-A2DC-2BA5-FE276D6B8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21" y="4123079"/>
            <a:ext cx="224120" cy="282999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172CA57-50F0-5B68-65EE-82E7A438A352}"/>
              </a:ext>
            </a:extLst>
          </p:cNvPr>
          <p:cNvCxnSpPr>
            <a:cxnSpLocks/>
          </p:cNvCxnSpPr>
          <p:nvPr/>
        </p:nvCxnSpPr>
        <p:spPr>
          <a:xfrm>
            <a:off x="3351162" y="4435934"/>
            <a:ext cx="2235387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9C17314-DFCD-D52B-674F-0B3D530985D9}"/>
              </a:ext>
            </a:extLst>
          </p:cNvPr>
          <p:cNvSpPr/>
          <p:nvPr/>
        </p:nvSpPr>
        <p:spPr>
          <a:xfrm>
            <a:off x="664960" y="7444242"/>
            <a:ext cx="1862854" cy="462698"/>
          </a:xfrm>
          <a:prstGeom prst="rect">
            <a:avLst/>
          </a:prstGeom>
          <a:ln w="38100" cmpd="dbl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９月は認知症月間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200" spc="-1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1200" spc="-1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1200" spc="-1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ja-JP" altLang="en-US" sz="1200" spc="-1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日は認知症の日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9A18A009-4FB1-47B2-2BDD-9DCE2F1C9699}"/>
              </a:ext>
            </a:extLst>
          </p:cNvPr>
          <p:cNvSpPr/>
          <p:nvPr/>
        </p:nvSpPr>
        <p:spPr>
          <a:xfrm>
            <a:off x="2769326" y="1275338"/>
            <a:ext cx="3745152" cy="2583906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76EE11E-3B56-78DE-A231-E0072A148E1E}"/>
              </a:ext>
            </a:extLst>
          </p:cNvPr>
          <p:cNvSpPr/>
          <p:nvPr/>
        </p:nvSpPr>
        <p:spPr>
          <a:xfrm>
            <a:off x="2738873" y="1314440"/>
            <a:ext cx="215061" cy="273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1B977E4-A883-15A3-2416-C36791E343FC}"/>
              </a:ext>
            </a:extLst>
          </p:cNvPr>
          <p:cNvSpPr/>
          <p:nvPr/>
        </p:nvSpPr>
        <p:spPr>
          <a:xfrm>
            <a:off x="3266133" y="1364708"/>
            <a:ext cx="3086393" cy="13142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認知症サポーターとは？？</a:t>
            </a:r>
            <a:endParaRPr kumimoji="1"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◆「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なにか」特別なことをする人では　 ありません。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◆認知症の人やその家族の「</a:t>
            </a:r>
            <a:r>
              <a:rPr lang="ja-JP" altLang="en-US" sz="1200" dirty="0">
                <a:solidFill>
                  <a:srgbClr val="D118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応援者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認知症サポーターは全国的な取り組みです。</a:t>
            </a:r>
            <a:endParaRPr kumimoji="1" lang="en-US" altLang="ja-JP" sz="10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791F804-2334-7F79-0EF4-2E01C7DB712D}"/>
              </a:ext>
            </a:extLst>
          </p:cNvPr>
          <p:cNvSpPr/>
          <p:nvPr/>
        </p:nvSpPr>
        <p:spPr>
          <a:xfrm>
            <a:off x="3276786" y="241140"/>
            <a:ext cx="288259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認知症はとても身近なこと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誰もが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笑顔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安心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暮らせる町をつくりましょう</a:t>
            </a:r>
            <a:endParaRPr kumimoji="1" lang="ja-JP" altLang="en-US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1093CFCE-1A13-2E40-3912-F02573ADEDC6}"/>
              </a:ext>
            </a:extLst>
          </p:cNvPr>
          <p:cNvSpPr/>
          <p:nvPr/>
        </p:nvSpPr>
        <p:spPr>
          <a:xfrm>
            <a:off x="350141" y="263177"/>
            <a:ext cx="3355356" cy="430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東郷町の事業紹介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4AAD56DB-6642-676E-64BB-625DA27F9B52}"/>
              </a:ext>
            </a:extLst>
          </p:cNvPr>
          <p:cNvSpPr/>
          <p:nvPr/>
        </p:nvSpPr>
        <p:spPr>
          <a:xfrm>
            <a:off x="3232350" y="237317"/>
            <a:ext cx="2669796" cy="928249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コンテンツ プレースホルダー 3">
            <a:extLst>
              <a:ext uri="{FF2B5EF4-FFF2-40B4-BE49-F238E27FC236}">
                <a16:creationId xmlns:a16="http://schemas.microsoft.com/office/drawing/2014/main" id="{436C30D4-A587-EC28-FB10-6E6649499F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113" y="2619596"/>
            <a:ext cx="1410200" cy="1143083"/>
          </a:xfr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001D12D-EC48-BDAC-0BFA-FB4E6E317A1B}"/>
              </a:ext>
            </a:extLst>
          </p:cNvPr>
          <p:cNvSpPr/>
          <p:nvPr/>
        </p:nvSpPr>
        <p:spPr>
          <a:xfrm>
            <a:off x="5063444" y="3284999"/>
            <a:ext cx="1265409" cy="3821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オレンジリングは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サポーターの証</a:t>
            </a:r>
          </a:p>
        </p:txBody>
      </p:sp>
      <p:pic>
        <p:nvPicPr>
          <p:cNvPr id="60" name="Picture 4" descr="オレンジバンドのイラスト">
            <a:extLst>
              <a:ext uri="{FF2B5EF4-FFF2-40B4-BE49-F238E27FC236}">
                <a16:creationId xmlns:a16="http://schemas.microsoft.com/office/drawing/2014/main" id="{5C51B957-D86E-8907-B2B7-1D245951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92" y="2523767"/>
            <a:ext cx="1176085" cy="8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漫符「気づいた記号」">
            <a:extLst>
              <a:ext uri="{FF2B5EF4-FFF2-40B4-BE49-F238E27FC236}">
                <a16:creationId xmlns:a16="http://schemas.microsoft.com/office/drawing/2014/main" id="{62F00D85-CD26-B42A-2756-45D66091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4728" y="2549431"/>
            <a:ext cx="471691" cy="4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37DCDD2C-BC28-540C-EE22-D454DF8CCAF1}"/>
              </a:ext>
            </a:extLst>
          </p:cNvPr>
          <p:cNvSpPr/>
          <p:nvPr/>
        </p:nvSpPr>
        <p:spPr>
          <a:xfrm>
            <a:off x="3111741" y="1391146"/>
            <a:ext cx="3193091" cy="2301819"/>
          </a:xfrm>
          <a:prstGeom prst="roundRect">
            <a:avLst>
              <a:gd name="adj" fmla="val 819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3DF65B-9F66-D550-8951-F2D9F12E4A4F}"/>
              </a:ext>
            </a:extLst>
          </p:cNvPr>
          <p:cNvSpPr txBox="1"/>
          <p:nvPr/>
        </p:nvSpPr>
        <p:spPr>
          <a:xfrm>
            <a:off x="3232350" y="4515849"/>
            <a:ext cx="174140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◆スローレジや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荷物の上げ下ろしなど、誰にでもやさしい対応に取り組むお店です。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◆認知症サポーターが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いるので安心して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利用できます。　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E20CE997-F384-F74A-1D0A-9E4AC3BDFB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20" y="4577742"/>
            <a:ext cx="1337406" cy="1944604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D8236B8-37B3-5D51-E7CC-2A18EA736248}"/>
              </a:ext>
            </a:extLst>
          </p:cNvPr>
          <p:cNvSpPr/>
          <p:nvPr/>
        </p:nvSpPr>
        <p:spPr>
          <a:xfrm>
            <a:off x="491063" y="1253611"/>
            <a:ext cx="2802027" cy="430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認知症サポーター養成講座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164CC99-FE53-971E-0F4A-B5FAE28183BF}"/>
              </a:ext>
            </a:extLst>
          </p:cNvPr>
          <p:cNvCxnSpPr>
            <a:cxnSpLocks/>
          </p:cNvCxnSpPr>
          <p:nvPr/>
        </p:nvCxnSpPr>
        <p:spPr>
          <a:xfrm>
            <a:off x="318272" y="1612792"/>
            <a:ext cx="245105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吹き出し: 角を丸めた四角形 71">
            <a:extLst>
              <a:ext uri="{FF2B5EF4-FFF2-40B4-BE49-F238E27FC236}">
                <a16:creationId xmlns:a16="http://schemas.microsoft.com/office/drawing/2014/main" id="{FDBA9E71-0DBE-6476-89EC-D02A6494159A}"/>
              </a:ext>
            </a:extLst>
          </p:cNvPr>
          <p:cNvSpPr/>
          <p:nvPr/>
        </p:nvSpPr>
        <p:spPr>
          <a:xfrm>
            <a:off x="3316337" y="5991069"/>
            <a:ext cx="1480588" cy="500778"/>
          </a:xfrm>
          <a:prstGeom prst="wedgeRoundRectCallout">
            <a:avLst>
              <a:gd name="adj1" fmla="val 59268"/>
              <a:gd name="adj2" fmla="val -37237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C92F12D1-4CBB-D91C-ABD2-62EF5830C381}"/>
              </a:ext>
            </a:extLst>
          </p:cNvPr>
          <p:cNvSpPr/>
          <p:nvPr/>
        </p:nvSpPr>
        <p:spPr>
          <a:xfrm>
            <a:off x="3371781" y="6028245"/>
            <a:ext cx="1432660" cy="47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/>
              <a:t>ステッカーや</a:t>
            </a:r>
            <a:endParaRPr lang="en-US" altLang="ja-JP" sz="1200" dirty="0"/>
          </a:p>
          <a:p>
            <a:r>
              <a:rPr lang="ja-JP" altLang="en-US" sz="1200" dirty="0"/>
              <a:t>ミニのぼりが目印</a:t>
            </a:r>
            <a:endParaRPr kumimoji="1" lang="ja-JP" altLang="en-US" sz="1200" dirty="0"/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2474C91A-89DA-23A2-B4AB-E753DBFB0498}"/>
              </a:ext>
            </a:extLst>
          </p:cNvPr>
          <p:cNvSpPr/>
          <p:nvPr/>
        </p:nvSpPr>
        <p:spPr>
          <a:xfrm>
            <a:off x="343522" y="3381709"/>
            <a:ext cx="2485497" cy="1684585"/>
          </a:xfrm>
          <a:prstGeom prst="roundRect">
            <a:avLst>
              <a:gd name="adj" fmla="val 12206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1C308989-2B7B-E51B-9C9C-94276C518D85}"/>
              </a:ext>
            </a:extLst>
          </p:cNvPr>
          <p:cNvSpPr/>
          <p:nvPr/>
        </p:nvSpPr>
        <p:spPr>
          <a:xfrm>
            <a:off x="423147" y="3956834"/>
            <a:ext cx="2357580" cy="1130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令和６年度から、町内の小学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５年生、中学１年生に認知症</a:t>
            </a:r>
            <a:r>
              <a:rPr lang="ja-JP" altLang="en-US" sz="12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キッズサポーター</a:t>
            </a:r>
            <a:endParaRPr lang="en-US" altLang="ja-JP" sz="12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養成講座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を実施し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ています。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BA9F2B75-B765-812F-C137-9BA8A6F73A0A}"/>
              </a:ext>
            </a:extLst>
          </p:cNvPr>
          <p:cNvSpPr/>
          <p:nvPr/>
        </p:nvSpPr>
        <p:spPr>
          <a:xfrm>
            <a:off x="330166" y="3475023"/>
            <a:ext cx="2570444" cy="430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子ども世代から、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正しい理解とやさしい対応を</a:t>
            </a:r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B88083-8860-67DB-861F-7B0558C1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6" y="4284262"/>
            <a:ext cx="1254903" cy="8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4CF4B8-0414-B73D-61D4-3E94543D4A28}"/>
              </a:ext>
            </a:extLst>
          </p:cNvPr>
          <p:cNvSpPr/>
          <p:nvPr/>
        </p:nvSpPr>
        <p:spPr>
          <a:xfrm>
            <a:off x="310530" y="1602610"/>
            <a:ext cx="2658410" cy="1130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認知症の症状や接する時の心構えなどが学べる講座です。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５人以上の集まりには出張講座も実施しています。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1C7E89-B4DE-1C14-E3A2-956632C27897}"/>
              </a:ext>
            </a:extLst>
          </p:cNvPr>
          <p:cNvSpPr/>
          <p:nvPr/>
        </p:nvSpPr>
        <p:spPr>
          <a:xfrm>
            <a:off x="423146" y="2571410"/>
            <a:ext cx="2405873" cy="4307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dirty="0">
                <a:ea typeface="メイリオ" panose="020B0604030504040204" pitchFamily="50" charset="-128"/>
              </a:rPr>
              <a:t>今まで、自治会、老人クラブ、サロン、</a:t>
            </a:r>
            <a:r>
              <a:rPr lang="en-US" altLang="ja-JP" sz="900" dirty="0">
                <a:ea typeface="メイリオ" panose="020B0604030504040204" pitchFamily="50" charset="-128"/>
              </a:rPr>
              <a:t>PTA</a:t>
            </a:r>
            <a:r>
              <a:rPr lang="ja-JP" altLang="en-US" sz="900" dirty="0">
                <a:ea typeface="メイリオ" panose="020B0604030504040204" pitchFamily="50" charset="-128"/>
              </a:rPr>
              <a:t>、スーパー、銀行等で実施しました。</a:t>
            </a:r>
            <a:endParaRPr lang="en-US" altLang="ja-JP" sz="900" dirty="0"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5EB4772-3D6F-D830-3139-4D9A7DD1F2A8}"/>
              </a:ext>
            </a:extLst>
          </p:cNvPr>
          <p:cNvSpPr/>
          <p:nvPr/>
        </p:nvSpPr>
        <p:spPr>
          <a:xfrm>
            <a:off x="423146" y="3045143"/>
            <a:ext cx="2802027" cy="2845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</a:rPr>
              <a:t>延べ</a:t>
            </a:r>
            <a:r>
              <a:rPr lang="en-US" altLang="ja-JP" sz="1200" b="1" dirty="0">
                <a:solidFill>
                  <a:schemeClr val="tx1"/>
                </a:solidFill>
              </a:rPr>
              <a:t>6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,000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人が受講しています。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9FCC148-7C6D-4959-49CD-07C917E78104}"/>
              </a:ext>
            </a:extLst>
          </p:cNvPr>
          <p:cNvCxnSpPr>
            <a:cxnSpLocks/>
          </p:cNvCxnSpPr>
          <p:nvPr/>
        </p:nvCxnSpPr>
        <p:spPr>
          <a:xfrm>
            <a:off x="502897" y="5387648"/>
            <a:ext cx="239771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4322D7E-78F9-24D1-5952-6CFD7B2F8FF5}"/>
              </a:ext>
            </a:extLst>
          </p:cNvPr>
          <p:cNvSpPr/>
          <p:nvPr/>
        </p:nvSpPr>
        <p:spPr>
          <a:xfrm>
            <a:off x="493372" y="5048795"/>
            <a:ext cx="2564924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spc="-150" dirty="0">
                <a:solidFill>
                  <a:schemeClr val="tx1"/>
                </a:solidFill>
              </a:rPr>
              <a:t>認知症サポーターステップアップ講座</a:t>
            </a:r>
            <a:endParaRPr lang="en-US" altLang="ja-JP" sz="1200" b="1" spc="-150" dirty="0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7EB5CF2-E3A7-B662-3FBB-5838C494F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" y="5123213"/>
            <a:ext cx="186285" cy="23522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8D8700B-E2B8-57F3-CC65-81028D51D40E}"/>
              </a:ext>
            </a:extLst>
          </p:cNvPr>
          <p:cNvSpPr/>
          <p:nvPr/>
        </p:nvSpPr>
        <p:spPr>
          <a:xfrm>
            <a:off x="338308" y="5420420"/>
            <a:ext cx="2562302" cy="4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認知症への理解をより深めたい方向けの講座です。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CBF75EF-ADC7-27E0-8BF2-5D49C6743A5A}"/>
              </a:ext>
            </a:extLst>
          </p:cNvPr>
          <p:cNvSpPr/>
          <p:nvPr/>
        </p:nvSpPr>
        <p:spPr>
          <a:xfrm>
            <a:off x="405333" y="5791367"/>
            <a:ext cx="2590592" cy="2995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spc="-150" dirty="0">
                <a:solidFill>
                  <a:schemeClr val="tx1"/>
                </a:solidFill>
              </a:rPr>
              <a:t>＋認知症ボランティア講座</a:t>
            </a:r>
            <a:endParaRPr lang="en-US" altLang="ja-JP" sz="1200" b="1" spc="-150" dirty="0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B8B24A9-4DDD-D82C-95F0-3B4C30A30BB3}"/>
              </a:ext>
            </a:extLst>
          </p:cNvPr>
          <p:cNvCxnSpPr>
            <a:cxnSpLocks/>
          </p:cNvCxnSpPr>
          <p:nvPr/>
        </p:nvCxnSpPr>
        <p:spPr>
          <a:xfrm>
            <a:off x="507925" y="6037770"/>
            <a:ext cx="165283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6928011-4813-F627-FF2B-7FA6D2AED5E2}"/>
              </a:ext>
            </a:extLst>
          </p:cNvPr>
          <p:cNvSpPr/>
          <p:nvPr/>
        </p:nvSpPr>
        <p:spPr>
          <a:xfrm>
            <a:off x="318272" y="6068721"/>
            <a:ext cx="2562302" cy="4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アルツハイマー月間のイベントや認知症カフェ等で活躍しています。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5C048B2-1212-778B-A4E3-DE58B14F33E3}"/>
              </a:ext>
            </a:extLst>
          </p:cNvPr>
          <p:cNvSpPr/>
          <p:nvPr/>
        </p:nvSpPr>
        <p:spPr>
          <a:xfrm>
            <a:off x="337735" y="7150426"/>
            <a:ext cx="2438866" cy="32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ea typeface="UD デジタル 教科書体 NK-B" panose="02020700000000000000" pitchFamily="18" charset="-128"/>
              </a:rPr>
              <a:t>様々な啓発活動を行っています。</a:t>
            </a:r>
            <a:endParaRPr lang="en-US" altLang="ja-JP" sz="1200" b="1" dirty="0">
              <a:ea typeface="UD デジタル 教科書体 NK-B" panose="02020700000000000000" pitchFamily="18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304ABD7-473A-91F3-E6DD-19FFB43B807B}"/>
              </a:ext>
            </a:extLst>
          </p:cNvPr>
          <p:cNvSpPr/>
          <p:nvPr/>
        </p:nvSpPr>
        <p:spPr>
          <a:xfrm>
            <a:off x="302590" y="3025030"/>
            <a:ext cx="2623764" cy="3018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FD963C1-D9E0-2C85-DAE4-D36064A24975}"/>
              </a:ext>
            </a:extLst>
          </p:cNvPr>
          <p:cNvSpPr/>
          <p:nvPr/>
        </p:nvSpPr>
        <p:spPr>
          <a:xfrm>
            <a:off x="1765865" y="7943660"/>
            <a:ext cx="1051791" cy="4847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町立図書館</a:t>
            </a:r>
            <a:endParaRPr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おすすめ図書</a:t>
            </a: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の紹介</a:t>
            </a: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3D83CD-B0D1-2780-92AA-125A8EEC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15" y="8069585"/>
            <a:ext cx="395676" cy="3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5E1E264-2CE2-E7E8-37E6-F69040DA2E78}"/>
              </a:ext>
            </a:extLst>
          </p:cNvPr>
          <p:cNvSpPr/>
          <p:nvPr/>
        </p:nvSpPr>
        <p:spPr>
          <a:xfrm>
            <a:off x="1918709" y="8997156"/>
            <a:ext cx="885666" cy="32807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役場庁舎</a:t>
            </a:r>
            <a:endParaRPr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パネル展示</a:t>
            </a: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6BF756C-5D66-C589-DCC7-14D07EEE4FB2}"/>
              </a:ext>
            </a:extLst>
          </p:cNvPr>
          <p:cNvSpPr/>
          <p:nvPr/>
        </p:nvSpPr>
        <p:spPr>
          <a:xfrm>
            <a:off x="1766393" y="8540447"/>
            <a:ext cx="1043659" cy="42257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9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LivR</a:t>
            </a:r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TOGO</a:t>
            </a:r>
          </a:p>
          <a:p>
            <a:r>
              <a:rPr lang="ja-JP" altLang="en-US" sz="8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（ららぽーと東郷</a:t>
            </a:r>
            <a:r>
              <a:rPr lang="en-US" altLang="ja-JP" sz="8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8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階）</a:t>
            </a:r>
            <a:endParaRPr lang="en-US" altLang="ja-JP" sz="800" spc="-1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作品展</a:t>
            </a:r>
            <a:endParaRPr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72CE2F30-1F75-C789-EE27-D952A7D0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83" y="8609210"/>
            <a:ext cx="486380" cy="5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7DB57BC-C7E5-04C4-E245-98B290D14632}"/>
              </a:ext>
            </a:extLst>
          </p:cNvPr>
          <p:cNvSpPr/>
          <p:nvPr/>
        </p:nvSpPr>
        <p:spPr>
          <a:xfrm>
            <a:off x="367233" y="7963427"/>
            <a:ext cx="1360532" cy="38226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認知症サポーター養成講座・</a:t>
            </a:r>
            <a:endParaRPr lang="en-US" altLang="ja-JP" sz="900" spc="-1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9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ステップアップ講座</a:t>
            </a:r>
            <a:endParaRPr lang="en-US" altLang="ja-JP" sz="900" spc="-1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AE05BD2-AB53-FE62-C376-052130AADE3B}"/>
              </a:ext>
            </a:extLst>
          </p:cNvPr>
          <p:cNvSpPr/>
          <p:nvPr/>
        </p:nvSpPr>
        <p:spPr>
          <a:xfrm>
            <a:off x="376758" y="8620653"/>
            <a:ext cx="1322432" cy="5007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子供向けイベント</a:t>
            </a:r>
            <a:endParaRPr lang="en-US" altLang="ja-JP" sz="900" spc="-1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9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絵本の読み聞かせや</a:t>
            </a:r>
            <a:endParaRPr lang="en-US" altLang="ja-JP" sz="900" spc="-1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9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缶バッチづくりなど</a:t>
            </a:r>
            <a:endParaRPr lang="en-US" altLang="ja-JP" sz="900" spc="-1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8B22A94-4801-47EC-8F0A-F956423D4952}"/>
              </a:ext>
            </a:extLst>
          </p:cNvPr>
          <p:cNvSpPr/>
          <p:nvPr/>
        </p:nvSpPr>
        <p:spPr>
          <a:xfrm>
            <a:off x="392339" y="9197692"/>
            <a:ext cx="1438589" cy="12648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オレンジガーデニング</a:t>
            </a:r>
            <a:endParaRPr lang="en-US" altLang="ja-JP" sz="900" spc="-1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DEC6A0-7ABA-7B1A-A0EA-9671839E34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610">
            <a:off x="1426346" y="9028277"/>
            <a:ext cx="473642" cy="331550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41D5383-885E-B201-7FD6-793795B52CE9}"/>
              </a:ext>
            </a:extLst>
          </p:cNvPr>
          <p:cNvSpPr/>
          <p:nvPr/>
        </p:nvSpPr>
        <p:spPr>
          <a:xfrm>
            <a:off x="381435" y="8423799"/>
            <a:ext cx="1322431" cy="15685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900" spc="-2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映画上映会・フレンドリー講座など</a:t>
            </a:r>
            <a:endParaRPr lang="en-US" altLang="ja-JP" sz="900" spc="-2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6BC72131-7852-32D2-1DA9-0E6DE410BD27}"/>
              </a:ext>
            </a:extLst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270873" y="7196967"/>
            <a:ext cx="545765" cy="545765"/>
          </a:xfrm>
          <a:prstGeom prst="rect">
            <a:avLst/>
          </a:prstGeom>
        </p:spPr>
      </p:pic>
      <p:sp>
        <p:nvSpPr>
          <p:cNvPr id="79" name="楕円 78">
            <a:extLst>
              <a:ext uri="{FF2B5EF4-FFF2-40B4-BE49-F238E27FC236}">
                <a16:creationId xmlns:a16="http://schemas.microsoft.com/office/drawing/2014/main" id="{5E9332CD-949F-32C4-61D6-3DC2910067EC}"/>
              </a:ext>
            </a:extLst>
          </p:cNvPr>
          <p:cNvSpPr/>
          <p:nvPr/>
        </p:nvSpPr>
        <p:spPr>
          <a:xfrm>
            <a:off x="1401714" y="8660189"/>
            <a:ext cx="288000" cy="2880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0FE15FB9-C9F4-B972-3F9E-BF6882B93C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4" b="100000" l="1687" r="99277">
                        <a14:foregroundMark x1="43614" y1="14396" x2="43614" y2="14396"/>
                        <a14:foregroundMark x1="46265" y1="12596" x2="46265" y2="12596"/>
                        <a14:foregroundMark x1="45542" y1="9512" x2="45542" y2="9512"/>
                        <a14:foregroundMark x1="52289" y1="10797" x2="52289" y2="10797"/>
                        <a14:foregroundMark x1="56386" y1="12596" x2="56386" y2="12596"/>
                        <a14:foregroundMark x1="63373" y1="10797" x2="63373" y2="10797"/>
                        <a14:foregroundMark x1="66988" y1="13368" x2="66988" y2="13368"/>
                        <a14:foregroundMark x1="68193" y1="9512" x2="68193" y2="9512"/>
                        <a14:foregroundMark x1="70843" y1="14396" x2="70843" y2="14396"/>
                        <a14:foregroundMark x1="76867" y1="15938" x2="76867" y2="15938"/>
                        <a14:foregroundMark x1="81446" y1="20051" x2="81446" y2="20051"/>
                        <a14:foregroundMark x1="86506" y1="28535" x2="86506" y2="28535"/>
                        <a14:foregroundMark x1="89157" y1="36247" x2="89157" y2="36247"/>
                        <a14:foregroundMark x1="88916" y1="39846" x2="88916" y2="39846"/>
                        <a14:foregroundMark x1="90602" y1="45758" x2="90602" y2="45758"/>
                        <a14:foregroundMark x1="90602" y1="54242" x2="90602" y2="54242"/>
                        <a14:foregroundMark x1="88193" y1="58612" x2="88193" y2="58612"/>
                        <a14:foregroundMark x1="87952" y1="63239" x2="87952" y2="63239"/>
                        <a14:foregroundMark x1="85060" y1="65553" x2="85060" y2="65553"/>
                        <a14:foregroundMark x1="81928" y1="71465" x2="81928" y2="71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51" y="8697317"/>
            <a:ext cx="225283" cy="216000"/>
          </a:xfrm>
          <a:prstGeom prst="rect">
            <a:avLst/>
          </a:prstGeom>
        </p:spPr>
      </p:pic>
      <p:sp>
        <p:nvSpPr>
          <p:cNvPr id="81" name="コンテンツ プレースホルダー 2">
            <a:extLst>
              <a:ext uri="{FF2B5EF4-FFF2-40B4-BE49-F238E27FC236}">
                <a16:creationId xmlns:a16="http://schemas.microsoft.com/office/drawing/2014/main" id="{58EEF3C1-1D80-2900-5870-9E8EAE7717FD}"/>
              </a:ext>
            </a:extLst>
          </p:cNvPr>
          <p:cNvSpPr txBox="1"/>
          <p:nvPr/>
        </p:nvSpPr>
        <p:spPr>
          <a:xfrm>
            <a:off x="3889719" y="7243007"/>
            <a:ext cx="2415113" cy="23431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ひとり歩き高齢者が行方不明に</a:t>
            </a:r>
          </a:p>
        </p:txBody>
      </p:sp>
      <p:sp>
        <p:nvSpPr>
          <p:cNvPr id="82" name="コンテンツ プレースホルダー 2">
            <a:extLst>
              <a:ext uri="{FF2B5EF4-FFF2-40B4-BE49-F238E27FC236}">
                <a16:creationId xmlns:a16="http://schemas.microsoft.com/office/drawing/2014/main" id="{30653FD1-7F7C-B100-DEFD-048E19A297BB}"/>
              </a:ext>
            </a:extLst>
          </p:cNvPr>
          <p:cNvSpPr txBox="1"/>
          <p:nvPr/>
        </p:nvSpPr>
        <p:spPr>
          <a:xfrm>
            <a:off x="3823270" y="7586159"/>
            <a:ext cx="2461976" cy="40511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配信登録（メール・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をしている方に</a:t>
            </a:r>
            <a:r>
              <a:rPr lang="ja-JP" altLang="en-US" sz="1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捜索協力を依頼</a:t>
            </a:r>
            <a:endParaRPr lang="en-US" altLang="ja-JP" sz="11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コンテンツ プレースホルダー 2">
            <a:extLst>
              <a:ext uri="{FF2B5EF4-FFF2-40B4-BE49-F238E27FC236}">
                <a16:creationId xmlns:a16="http://schemas.microsoft.com/office/drawing/2014/main" id="{810C102B-C490-CD6B-5C03-6DCD779AE453}"/>
              </a:ext>
            </a:extLst>
          </p:cNvPr>
          <p:cNvSpPr txBox="1"/>
          <p:nvPr/>
        </p:nvSpPr>
        <p:spPr>
          <a:xfrm>
            <a:off x="3313079" y="8985035"/>
            <a:ext cx="2931786" cy="3806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たくさんの方が登録・捜索していただくことで、</a:t>
            </a:r>
            <a:endParaRPr lang="en-US" altLang="ja-JP" sz="10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町全体を見渡すことができます。</a:t>
            </a:r>
            <a:endParaRPr lang="en-US" altLang="ja-JP" sz="10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6" name="矢印: 下 85">
            <a:extLst>
              <a:ext uri="{FF2B5EF4-FFF2-40B4-BE49-F238E27FC236}">
                <a16:creationId xmlns:a16="http://schemas.microsoft.com/office/drawing/2014/main" id="{299519DC-1BDD-A163-88CA-7F38F1ED909D}"/>
              </a:ext>
            </a:extLst>
          </p:cNvPr>
          <p:cNvSpPr/>
          <p:nvPr/>
        </p:nvSpPr>
        <p:spPr>
          <a:xfrm>
            <a:off x="4708286" y="7469849"/>
            <a:ext cx="306834" cy="11631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矢印: 下 87">
            <a:extLst>
              <a:ext uri="{FF2B5EF4-FFF2-40B4-BE49-F238E27FC236}">
                <a16:creationId xmlns:a16="http://schemas.microsoft.com/office/drawing/2014/main" id="{CA11A29B-3B97-9429-3DE7-0132BED19839}"/>
              </a:ext>
            </a:extLst>
          </p:cNvPr>
          <p:cNvSpPr/>
          <p:nvPr/>
        </p:nvSpPr>
        <p:spPr>
          <a:xfrm>
            <a:off x="4708286" y="7993724"/>
            <a:ext cx="306834" cy="11631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054F63E-CB5A-A451-9C75-D5C2CAFD3F92}"/>
              </a:ext>
            </a:extLst>
          </p:cNvPr>
          <p:cNvSpPr/>
          <p:nvPr/>
        </p:nvSpPr>
        <p:spPr>
          <a:xfrm>
            <a:off x="3376859" y="7257861"/>
            <a:ext cx="80988" cy="90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DE201218-B663-F0DF-B097-21AF4C408EC1}"/>
              </a:ext>
            </a:extLst>
          </p:cNvPr>
          <p:cNvSpPr/>
          <p:nvPr/>
        </p:nvSpPr>
        <p:spPr>
          <a:xfrm>
            <a:off x="3595934" y="7248336"/>
            <a:ext cx="80988" cy="90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FBD30BAE-E8DC-FD02-A214-4D2ECD90EABD}"/>
              </a:ext>
            </a:extLst>
          </p:cNvPr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5985296" y="7533347"/>
            <a:ext cx="340944" cy="359835"/>
          </a:xfrm>
          <a:prstGeom prst="rect">
            <a:avLst/>
          </a:prstGeom>
        </p:spPr>
      </p:pic>
      <p:pic>
        <p:nvPicPr>
          <p:cNvPr id="94" name="Picture 2">
            <a:extLst>
              <a:ext uri="{FF2B5EF4-FFF2-40B4-BE49-F238E27FC236}">
                <a16:creationId xmlns:a16="http://schemas.microsoft.com/office/drawing/2014/main" id="{EAFFD7A0-A85A-F961-2E21-E4716BD2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20" y="7523964"/>
            <a:ext cx="261244" cy="2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コンテンツ プレースホルダー 2">
            <a:extLst>
              <a:ext uri="{FF2B5EF4-FFF2-40B4-BE49-F238E27FC236}">
                <a16:creationId xmlns:a16="http://schemas.microsoft.com/office/drawing/2014/main" id="{34082E16-CE28-A24F-C5C4-2974BCE6CB2C}"/>
              </a:ext>
            </a:extLst>
          </p:cNvPr>
          <p:cNvSpPr txBox="1"/>
          <p:nvPr/>
        </p:nvSpPr>
        <p:spPr>
          <a:xfrm>
            <a:off x="3266133" y="8373335"/>
            <a:ext cx="3112082" cy="546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◆買い物やお散歩など外出先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◆玄関を出て周囲を見渡すなど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普段の生活の範囲内の無理のない範囲で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</a:p>
        </p:txBody>
      </p: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49628F07-AB9A-6D73-1F5E-9313A36EB742}"/>
              </a:ext>
            </a:extLst>
          </p:cNvPr>
          <p:cNvSpPr/>
          <p:nvPr/>
        </p:nvSpPr>
        <p:spPr>
          <a:xfrm>
            <a:off x="3266133" y="8258925"/>
            <a:ext cx="3086393" cy="7139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コンテンツ プレースホルダー 2">
            <a:extLst>
              <a:ext uri="{FF2B5EF4-FFF2-40B4-BE49-F238E27FC236}">
                <a16:creationId xmlns:a16="http://schemas.microsoft.com/office/drawing/2014/main" id="{42B2630A-C266-582F-0B0D-376081A95C2D}"/>
              </a:ext>
            </a:extLst>
          </p:cNvPr>
          <p:cNvSpPr txBox="1"/>
          <p:nvPr/>
        </p:nvSpPr>
        <p:spPr>
          <a:xfrm>
            <a:off x="3680542" y="8107925"/>
            <a:ext cx="2349254" cy="2343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無理のない範囲で捜索の御協力を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A707AC61-A9D1-096C-704A-1BBF2C29BA17}"/>
              </a:ext>
            </a:extLst>
          </p:cNvPr>
          <p:cNvCxnSpPr>
            <a:cxnSpLocks/>
          </p:cNvCxnSpPr>
          <p:nvPr/>
        </p:nvCxnSpPr>
        <p:spPr>
          <a:xfrm>
            <a:off x="3394488" y="9178642"/>
            <a:ext cx="2635308" cy="0"/>
          </a:xfrm>
          <a:prstGeom prst="line">
            <a:avLst/>
          </a:prstGeom>
          <a:ln w="19050" cmpd="dbl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41AE4054-A846-3C19-B1C2-F41487D5542D}"/>
              </a:ext>
            </a:extLst>
          </p:cNvPr>
          <p:cNvCxnSpPr>
            <a:cxnSpLocks/>
          </p:cNvCxnSpPr>
          <p:nvPr/>
        </p:nvCxnSpPr>
        <p:spPr>
          <a:xfrm>
            <a:off x="3423063" y="9359617"/>
            <a:ext cx="1815687" cy="6089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B7F44-9C82-CC8D-E6FE-6F949921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04B80032-7ABE-80DE-6464-596DC41003B7}"/>
              </a:ext>
            </a:extLst>
          </p:cNvPr>
          <p:cNvSpPr/>
          <p:nvPr/>
        </p:nvSpPr>
        <p:spPr>
          <a:xfrm>
            <a:off x="3895219" y="306998"/>
            <a:ext cx="2599469" cy="7385071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6CFC7356-8D4E-2E66-8B2C-919ADDFCD640}"/>
              </a:ext>
            </a:extLst>
          </p:cNvPr>
          <p:cNvSpPr txBox="1"/>
          <p:nvPr/>
        </p:nvSpPr>
        <p:spPr>
          <a:xfrm>
            <a:off x="3954794" y="819090"/>
            <a:ext cx="2336085" cy="154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認知症の人やその家族、誰でも気軽に集える場所。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介護者同士の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交流や相談、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専門職との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個別の相談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もできます。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3FE8CD-8014-B7CC-49DD-B8C39BD4925F}"/>
              </a:ext>
            </a:extLst>
          </p:cNvPr>
          <p:cNvSpPr/>
          <p:nvPr/>
        </p:nvSpPr>
        <p:spPr>
          <a:xfrm>
            <a:off x="296792" y="7932346"/>
            <a:ext cx="2026043" cy="1543686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47ECCCF-27AB-BD12-A5BE-4C941903BDF3}"/>
              </a:ext>
            </a:extLst>
          </p:cNvPr>
          <p:cNvSpPr/>
          <p:nvPr/>
        </p:nvSpPr>
        <p:spPr>
          <a:xfrm>
            <a:off x="2493482" y="7945128"/>
            <a:ext cx="2179107" cy="1543686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 useBgFill="1"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B52DFD0-0806-FD7C-D242-C4F08A68B675}"/>
              </a:ext>
            </a:extLst>
          </p:cNvPr>
          <p:cNvSpPr/>
          <p:nvPr/>
        </p:nvSpPr>
        <p:spPr>
          <a:xfrm>
            <a:off x="297455" y="3181680"/>
            <a:ext cx="3341817" cy="4525464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7DFA64C-DFCC-E726-821A-0023595088E3}"/>
              </a:ext>
            </a:extLst>
          </p:cNvPr>
          <p:cNvSpPr/>
          <p:nvPr/>
        </p:nvSpPr>
        <p:spPr>
          <a:xfrm>
            <a:off x="281986" y="878297"/>
            <a:ext cx="3355356" cy="2103335"/>
          </a:xfrm>
          <a:prstGeom prst="roundRect">
            <a:avLst>
              <a:gd name="adj" fmla="val 1760"/>
            </a:avLst>
          </a:prstGeom>
          <a:ln w="57150">
            <a:solidFill>
              <a:srgbClr val="FF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DC8A2A2-5CDC-27FE-DF44-78C624FD8CFC}"/>
              </a:ext>
            </a:extLst>
          </p:cNvPr>
          <p:cNvSpPr/>
          <p:nvPr/>
        </p:nvSpPr>
        <p:spPr>
          <a:xfrm>
            <a:off x="4120089" y="442075"/>
            <a:ext cx="1294772" cy="311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認知症カフェ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E66CEB0-342C-073C-2084-010D86672197}"/>
              </a:ext>
            </a:extLst>
          </p:cNvPr>
          <p:cNvSpPr/>
          <p:nvPr/>
        </p:nvSpPr>
        <p:spPr>
          <a:xfrm>
            <a:off x="3936457" y="6434008"/>
            <a:ext cx="2691371" cy="3251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spc="-150" dirty="0">
                <a:solidFill>
                  <a:schemeClr val="tx1"/>
                </a:solidFill>
              </a:rPr>
              <a:t>認知症の人とその家族の一体的支援</a:t>
            </a:r>
            <a:endParaRPr lang="en-US" altLang="ja-JP" sz="1200" b="1" spc="-150" dirty="0">
              <a:solidFill>
                <a:schemeClr val="tx1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5D680F1A-ADFF-DD7D-EFE9-F322CE98C445}"/>
              </a:ext>
            </a:extLst>
          </p:cNvPr>
          <p:cNvSpPr/>
          <p:nvPr/>
        </p:nvSpPr>
        <p:spPr>
          <a:xfrm>
            <a:off x="487696" y="7920246"/>
            <a:ext cx="1637290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介護者セミナー・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lang="ja-JP" altLang="en-US" sz="1200" b="1" dirty="0">
                <a:solidFill>
                  <a:schemeClr val="tx1"/>
                </a:solidFill>
              </a:rPr>
              <a:t>リフレッシュ事業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F4F9DEAB-02D9-F7B0-EB7F-163AFF18FA1B}"/>
              </a:ext>
            </a:extLst>
          </p:cNvPr>
          <p:cNvSpPr txBox="1">
            <a:spLocks/>
          </p:cNvSpPr>
          <p:nvPr/>
        </p:nvSpPr>
        <p:spPr>
          <a:xfrm>
            <a:off x="296791" y="1810965"/>
            <a:ext cx="5596840" cy="61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dirty="0"/>
              <a:t>　</a:t>
            </a:r>
            <a:endParaRPr lang="ja-JP" altLang="en-US" sz="1200" b="1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410CEBF-EDBA-94CB-8B82-F74E58001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92" y="285659"/>
            <a:ext cx="375895" cy="47464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08CB9A1-B4E8-0DC5-066D-1F83F2AF0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56" y="395015"/>
            <a:ext cx="289291" cy="36529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6E1C226-F0A5-AA26-8474-E0BB416F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69" y="446059"/>
            <a:ext cx="225919" cy="285271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2F0168D-8984-B6BA-4A4E-921C32FB806E}"/>
              </a:ext>
            </a:extLst>
          </p:cNvPr>
          <p:cNvCxnSpPr>
            <a:cxnSpLocks/>
          </p:cNvCxnSpPr>
          <p:nvPr/>
        </p:nvCxnSpPr>
        <p:spPr>
          <a:xfrm>
            <a:off x="3948385" y="717709"/>
            <a:ext cx="1476000" cy="628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6FF3AE71-1ACE-C5D5-8A34-126E5EF2E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57" y="417266"/>
            <a:ext cx="224120" cy="282999"/>
          </a:xfrm>
          <a:prstGeom prst="rect">
            <a:avLst/>
          </a:prstGeom>
        </p:spPr>
      </p:pic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A46CD14-5DF9-6E65-AD30-CF0F44640B8F}"/>
              </a:ext>
            </a:extLst>
          </p:cNvPr>
          <p:cNvCxnSpPr>
            <a:cxnSpLocks/>
          </p:cNvCxnSpPr>
          <p:nvPr/>
        </p:nvCxnSpPr>
        <p:spPr>
          <a:xfrm>
            <a:off x="3954795" y="6672745"/>
            <a:ext cx="242420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F65C16F-93F1-A816-6820-0AF708B53B65}"/>
              </a:ext>
            </a:extLst>
          </p:cNvPr>
          <p:cNvCxnSpPr>
            <a:cxnSpLocks/>
          </p:cNvCxnSpPr>
          <p:nvPr/>
        </p:nvCxnSpPr>
        <p:spPr>
          <a:xfrm>
            <a:off x="357046" y="8383372"/>
            <a:ext cx="158256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4" name="図 43">
            <a:extLst>
              <a:ext uri="{FF2B5EF4-FFF2-40B4-BE49-F238E27FC236}">
                <a16:creationId xmlns:a16="http://schemas.microsoft.com/office/drawing/2014/main" id="{A7D0A6DE-9E61-A786-F25F-FEE328BA7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6" y="8086029"/>
            <a:ext cx="224120" cy="2829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06C21D8-0183-8D78-4E98-0029977D7F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33" b="47667" l="12000" r="7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6" t="36104" r="24467" b="55182"/>
          <a:stretch/>
        </p:blipFill>
        <p:spPr>
          <a:xfrm>
            <a:off x="124996" y="607893"/>
            <a:ext cx="2880000" cy="185529"/>
          </a:xfrm>
          <a:prstGeom prst="rect">
            <a:avLst/>
          </a:prstGeom>
          <a:noFill/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FBA025A-EE01-168E-3A64-07EC687DF28E}"/>
              </a:ext>
            </a:extLst>
          </p:cNvPr>
          <p:cNvSpPr/>
          <p:nvPr/>
        </p:nvSpPr>
        <p:spPr>
          <a:xfrm>
            <a:off x="226316" y="333124"/>
            <a:ext cx="3355356" cy="430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認知症が心配な方への取り組み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9687B09-82DF-28D5-9B47-BFF1AB9AA7C1}"/>
              </a:ext>
            </a:extLst>
          </p:cNvPr>
          <p:cNvSpPr/>
          <p:nvPr/>
        </p:nvSpPr>
        <p:spPr>
          <a:xfrm>
            <a:off x="567120" y="890367"/>
            <a:ext cx="1548000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認知症ケアパス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89DB558-F28A-E26F-F7D9-310D44C8F9E0}"/>
              </a:ext>
            </a:extLst>
          </p:cNvPr>
          <p:cNvCxnSpPr>
            <a:cxnSpLocks/>
          </p:cNvCxnSpPr>
          <p:nvPr/>
        </p:nvCxnSpPr>
        <p:spPr>
          <a:xfrm>
            <a:off x="391610" y="1244248"/>
            <a:ext cx="15480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FAB577B-B0DC-A763-D12C-9BAD1D79ED18}"/>
              </a:ext>
            </a:extLst>
          </p:cNvPr>
          <p:cNvCxnSpPr>
            <a:cxnSpLocks/>
          </p:cNvCxnSpPr>
          <p:nvPr/>
        </p:nvCxnSpPr>
        <p:spPr>
          <a:xfrm>
            <a:off x="410086" y="3540891"/>
            <a:ext cx="20520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B3278FB1-3B67-D352-5B4E-D4224A264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2" y="3260625"/>
            <a:ext cx="224120" cy="28299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CDFA158-20E1-FB48-18FC-BEB248E6A319}"/>
              </a:ext>
            </a:extLst>
          </p:cNvPr>
          <p:cNvSpPr/>
          <p:nvPr/>
        </p:nvSpPr>
        <p:spPr>
          <a:xfrm>
            <a:off x="543871" y="3171482"/>
            <a:ext cx="2824444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地域包括支援センター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608B89D-6599-28FD-3A94-E24AC1365B00}"/>
              </a:ext>
            </a:extLst>
          </p:cNvPr>
          <p:cNvSpPr/>
          <p:nvPr/>
        </p:nvSpPr>
        <p:spPr>
          <a:xfrm>
            <a:off x="2738891" y="7933727"/>
            <a:ext cx="2132690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b="1" spc="-120" dirty="0">
                <a:solidFill>
                  <a:schemeClr val="tx1"/>
                </a:solidFill>
              </a:rPr>
              <a:t>GPS</a:t>
            </a:r>
            <a:r>
              <a:rPr lang="ja-JP" altLang="en-US" sz="1100" b="1" spc="-120" dirty="0">
                <a:solidFill>
                  <a:schemeClr val="tx1"/>
                </a:solidFill>
              </a:rPr>
              <a:t>端末機の初期購入費助成</a:t>
            </a:r>
            <a:endParaRPr kumimoji="1" lang="en-US" altLang="ja-JP" sz="1100" b="1" spc="-120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0973FA6-858E-82D9-A35D-D161D1DE8984}"/>
              </a:ext>
            </a:extLst>
          </p:cNvPr>
          <p:cNvCxnSpPr>
            <a:cxnSpLocks/>
          </p:cNvCxnSpPr>
          <p:nvPr/>
        </p:nvCxnSpPr>
        <p:spPr>
          <a:xfrm>
            <a:off x="2623058" y="8293647"/>
            <a:ext cx="1879249" cy="590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ADF47DF7-9046-D496-EB96-B360187D7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05" y="8010648"/>
            <a:ext cx="224120" cy="282999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C677837-A87F-DC49-B1C5-268D8F91545D}"/>
              </a:ext>
            </a:extLst>
          </p:cNvPr>
          <p:cNvCxnSpPr>
            <a:cxnSpLocks/>
          </p:cNvCxnSpPr>
          <p:nvPr/>
        </p:nvCxnSpPr>
        <p:spPr>
          <a:xfrm>
            <a:off x="397799" y="6496716"/>
            <a:ext cx="1417986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C912D50-E14B-5BA4-DF89-56EA0C516667}"/>
              </a:ext>
            </a:extLst>
          </p:cNvPr>
          <p:cNvSpPr/>
          <p:nvPr/>
        </p:nvSpPr>
        <p:spPr>
          <a:xfrm>
            <a:off x="285158" y="6163444"/>
            <a:ext cx="1725187" cy="50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認知症地域支援推進員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35AD12-3E17-2F8A-43C7-0AADA16D9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0" y="946905"/>
            <a:ext cx="224120" cy="282999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0987689-F513-50D6-B0D3-32D6314759FA}"/>
              </a:ext>
            </a:extLst>
          </p:cNvPr>
          <p:cNvSpPr/>
          <p:nvPr/>
        </p:nvSpPr>
        <p:spPr>
          <a:xfrm>
            <a:off x="4833317" y="7932346"/>
            <a:ext cx="1621886" cy="1556468"/>
          </a:xfrm>
          <a:prstGeom prst="roundRect">
            <a:avLst>
              <a:gd name="adj" fmla="val 1760"/>
            </a:avLst>
          </a:prstGeom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お問合せ先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20000"/>
              </a:lnSpc>
            </a:pPr>
            <a:endParaRPr kumimoji="1"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東郷町福祉こども部　高齢者支援課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地域ケア推進係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0561-56-0753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322C1C9D-15A2-C0C6-376B-FCBB134D48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473" t="12811" r="42933" b="15897"/>
          <a:stretch/>
        </p:blipFill>
        <p:spPr>
          <a:xfrm>
            <a:off x="2151687" y="961625"/>
            <a:ext cx="1316810" cy="1846723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8E6F8F3-1DFA-F3FD-4CD7-D5D1C8F4A2FE}"/>
              </a:ext>
            </a:extLst>
          </p:cNvPr>
          <p:cNvSpPr txBox="1"/>
          <p:nvPr/>
        </p:nvSpPr>
        <p:spPr>
          <a:xfrm>
            <a:off x="357046" y="1329289"/>
            <a:ext cx="1777124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認知症ケアパスは、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認知症の症状や経過、様々な相談先、診断方法や医療機関、利用できるサービスや支援などをまとめた冊子です。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42EF29B-F6D6-2B26-99EB-7DD10DCF6E06}"/>
              </a:ext>
            </a:extLst>
          </p:cNvPr>
          <p:cNvSpPr txBox="1"/>
          <p:nvPr/>
        </p:nvSpPr>
        <p:spPr>
          <a:xfrm>
            <a:off x="410086" y="3597069"/>
            <a:ext cx="3111442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地域包括支援センターは、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認知症を含め、高齢者の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様々な相談や支援を行っています。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A1365F1-DC17-2D10-EF3D-18DF22938A5E}"/>
              </a:ext>
            </a:extLst>
          </p:cNvPr>
          <p:cNvSpPr txBox="1"/>
          <p:nvPr/>
        </p:nvSpPr>
        <p:spPr>
          <a:xfrm>
            <a:off x="410087" y="4304111"/>
            <a:ext cx="2771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ja-JP" altLang="en-US" sz="1200" b="1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東郷町北部地域包括支援センター</a:t>
            </a:r>
            <a:endParaRPr lang="en-US" altLang="ja-JP" sz="1200" dirty="0">
              <a:solidFill>
                <a:srgbClr val="3E1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D30A874-5431-27C6-1E5B-96AB085F8DF7}"/>
              </a:ext>
            </a:extLst>
          </p:cNvPr>
          <p:cNvSpPr txBox="1"/>
          <p:nvPr/>
        </p:nvSpPr>
        <p:spPr>
          <a:xfrm>
            <a:off x="832388" y="4674347"/>
            <a:ext cx="1107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en-US" altLang="ja-JP" sz="1000" b="1" dirty="0">
                <a:solidFill>
                  <a:srgbClr val="3E1F00"/>
                </a:solidFill>
                <a:latin typeface="+mn-ea"/>
              </a:rPr>
              <a:t>0561-38-8551</a:t>
            </a:r>
            <a:endParaRPr lang="en-US" altLang="ja-JP" sz="1000" dirty="0">
              <a:solidFill>
                <a:srgbClr val="3E1F00"/>
              </a:solidFill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00A0F51-C70C-65F4-C114-218D1A21CD5B}"/>
              </a:ext>
            </a:extLst>
          </p:cNvPr>
          <p:cNvSpPr txBox="1"/>
          <p:nvPr/>
        </p:nvSpPr>
        <p:spPr>
          <a:xfrm>
            <a:off x="746729" y="4879513"/>
            <a:ext cx="290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ja-JP" altLang="en-US" sz="900" b="1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担当地区　</a:t>
            </a:r>
            <a:r>
              <a:rPr lang="ja-JP" altLang="en-US" sz="900" dirty="0">
                <a:solidFill>
                  <a:srgbClr val="3E1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諸輪、和合、和合ケ丘、諸輪住宅、白鳥、</a:t>
            </a:r>
            <a:endParaRPr lang="en-US" altLang="ja-JP" sz="900" dirty="0">
              <a:solidFill>
                <a:srgbClr val="3E1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828740">
              <a:defRPr/>
            </a:pPr>
            <a:r>
              <a:rPr lang="ja-JP" altLang="en-US" sz="900" dirty="0">
                <a:solidFill>
                  <a:srgbClr val="3E1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御岳、押草団地南、押草団地北、北山台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9DBECA3-CFF7-CF51-D698-A690CDCC5822}"/>
              </a:ext>
            </a:extLst>
          </p:cNvPr>
          <p:cNvSpPr txBox="1"/>
          <p:nvPr/>
        </p:nvSpPr>
        <p:spPr>
          <a:xfrm>
            <a:off x="1727777" y="4684467"/>
            <a:ext cx="2034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ja-JP" altLang="en-US" sz="1000" dirty="0">
                <a:solidFill>
                  <a:srgbClr val="3E1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平日　８：３０～１７：１５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5A4EC662-BCE1-B93F-C58D-D075B4CE20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3" y="4610841"/>
            <a:ext cx="360533" cy="442554"/>
          </a:xfrm>
          <a:prstGeom prst="rect">
            <a:avLst/>
          </a:prstGeom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8EF231E-A392-C7C6-A3A1-DF295CDF75E1}"/>
              </a:ext>
            </a:extLst>
          </p:cNvPr>
          <p:cNvSpPr/>
          <p:nvPr/>
        </p:nvSpPr>
        <p:spPr>
          <a:xfrm>
            <a:off x="388403" y="4300369"/>
            <a:ext cx="3111442" cy="9449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BE68315-2AB5-D164-81CC-4492FC60F6E8}"/>
              </a:ext>
            </a:extLst>
          </p:cNvPr>
          <p:cNvSpPr txBox="1"/>
          <p:nvPr/>
        </p:nvSpPr>
        <p:spPr>
          <a:xfrm>
            <a:off x="790145" y="5707179"/>
            <a:ext cx="2847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en-US" altLang="ja-JP" sz="1000" b="1" dirty="0">
                <a:solidFill>
                  <a:srgbClr val="3E1F00"/>
                </a:solidFill>
                <a:latin typeface="+mn-ea"/>
              </a:rPr>
              <a:t>0561-56-3112</a:t>
            </a:r>
            <a:endParaRPr lang="en-US" altLang="ja-JP" sz="1000" dirty="0">
              <a:solidFill>
                <a:srgbClr val="3E1F00"/>
              </a:solidFill>
              <a:latin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FF89E0D-9E4C-D046-C02C-6C1C9A3B277C}"/>
              </a:ext>
            </a:extLst>
          </p:cNvPr>
          <p:cNvSpPr txBox="1"/>
          <p:nvPr/>
        </p:nvSpPr>
        <p:spPr>
          <a:xfrm>
            <a:off x="354784" y="5360495"/>
            <a:ext cx="3201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ja-JP" altLang="en-US" sz="1200" b="1" spc="-150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東郷町南部包括支援センター東郷苑</a:t>
            </a:r>
            <a:endParaRPr lang="en-US" altLang="ja-JP" sz="1200" spc="-150" dirty="0">
              <a:solidFill>
                <a:srgbClr val="3E1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CBD96B7-F065-D348-582C-B0DAF0A328F9}"/>
              </a:ext>
            </a:extLst>
          </p:cNvPr>
          <p:cNvSpPr txBox="1"/>
          <p:nvPr/>
        </p:nvSpPr>
        <p:spPr>
          <a:xfrm>
            <a:off x="1766550" y="5710564"/>
            <a:ext cx="2141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ja-JP" altLang="en-US" sz="1000" dirty="0">
                <a:solidFill>
                  <a:srgbClr val="3E1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平日　８：４５～１７：３０</a:t>
            </a:r>
          </a:p>
        </p:txBody>
      </p:sp>
      <p:pic>
        <p:nvPicPr>
          <p:cNvPr id="2048" name="図 2047">
            <a:extLst>
              <a:ext uri="{FF2B5EF4-FFF2-40B4-BE49-F238E27FC236}">
                <a16:creationId xmlns:a16="http://schemas.microsoft.com/office/drawing/2014/main" id="{E25401B9-AE66-4A08-E572-8032AA1635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" y="5515180"/>
            <a:ext cx="451756" cy="592466"/>
          </a:xfrm>
          <a:prstGeom prst="rect">
            <a:avLst/>
          </a:prstGeom>
        </p:spPr>
      </p:pic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50E23932-BD09-800D-1B82-7BC62CC519CC}"/>
              </a:ext>
            </a:extLst>
          </p:cNvPr>
          <p:cNvSpPr txBox="1"/>
          <p:nvPr/>
        </p:nvSpPr>
        <p:spPr>
          <a:xfrm>
            <a:off x="788216" y="5908433"/>
            <a:ext cx="297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900" b="1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担当地区　</a:t>
            </a:r>
            <a:r>
              <a:rPr lang="ja-JP" altLang="en-US" sz="900" dirty="0">
                <a:solidFill>
                  <a:srgbClr val="3E1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傍示本、祐福寺、部田、白土、</a:t>
            </a:r>
            <a:endParaRPr lang="en-US" altLang="ja-JP" sz="900" dirty="0">
              <a:solidFill>
                <a:srgbClr val="3E1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srgbClr val="3E1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春木台、西白土、清水、兵庫、三ツ池</a:t>
            </a:r>
          </a:p>
        </p:txBody>
      </p:sp>
      <p:sp>
        <p:nvSpPr>
          <p:cNvPr id="2052" name="正方形/長方形 2051">
            <a:extLst>
              <a:ext uri="{FF2B5EF4-FFF2-40B4-BE49-F238E27FC236}">
                <a16:creationId xmlns:a16="http://schemas.microsoft.com/office/drawing/2014/main" id="{86CBD7BB-C7D5-B8E9-D431-DEC498891808}"/>
              </a:ext>
            </a:extLst>
          </p:cNvPr>
          <p:cNvSpPr/>
          <p:nvPr/>
        </p:nvSpPr>
        <p:spPr>
          <a:xfrm>
            <a:off x="378878" y="5345501"/>
            <a:ext cx="3111442" cy="90874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四角形: 角を丸くする 2052">
            <a:extLst>
              <a:ext uri="{FF2B5EF4-FFF2-40B4-BE49-F238E27FC236}">
                <a16:creationId xmlns:a16="http://schemas.microsoft.com/office/drawing/2014/main" id="{9FBBBC04-CD00-5E4D-8A58-F38B083F9A16}"/>
              </a:ext>
            </a:extLst>
          </p:cNvPr>
          <p:cNvSpPr/>
          <p:nvPr/>
        </p:nvSpPr>
        <p:spPr>
          <a:xfrm>
            <a:off x="814260" y="4914552"/>
            <a:ext cx="2614739" cy="2833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四角形: 角を丸くする 2053">
            <a:extLst>
              <a:ext uri="{FF2B5EF4-FFF2-40B4-BE49-F238E27FC236}">
                <a16:creationId xmlns:a16="http://schemas.microsoft.com/office/drawing/2014/main" id="{18C75F00-8FEF-BBCF-AF31-964BA5BB0A0F}"/>
              </a:ext>
            </a:extLst>
          </p:cNvPr>
          <p:cNvSpPr/>
          <p:nvPr/>
        </p:nvSpPr>
        <p:spPr>
          <a:xfrm>
            <a:off x="814260" y="5933727"/>
            <a:ext cx="2614739" cy="2833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テキスト ボックス 2056">
            <a:extLst>
              <a:ext uri="{FF2B5EF4-FFF2-40B4-BE49-F238E27FC236}">
                <a16:creationId xmlns:a16="http://schemas.microsoft.com/office/drawing/2014/main" id="{085B3F34-731E-B0AB-A81F-B71C12118B4F}"/>
              </a:ext>
            </a:extLst>
          </p:cNvPr>
          <p:cNvSpPr txBox="1"/>
          <p:nvPr/>
        </p:nvSpPr>
        <p:spPr>
          <a:xfrm>
            <a:off x="323492" y="6502967"/>
            <a:ext cx="3176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地域包括支援センターには、認知症支援を専門に行っている人がいます。</a:t>
            </a:r>
          </a:p>
        </p:txBody>
      </p:sp>
      <p:sp>
        <p:nvSpPr>
          <p:cNvPr id="2059" name="コンテンツ プレースホルダー 2">
            <a:extLst>
              <a:ext uri="{FF2B5EF4-FFF2-40B4-BE49-F238E27FC236}">
                <a16:creationId xmlns:a16="http://schemas.microsoft.com/office/drawing/2014/main" id="{DC089380-FDCA-1826-BA2C-C786E276BED2}"/>
              </a:ext>
            </a:extLst>
          </p:cNvPr>
          <p:cNvSpPr txBox="1"/>
          <p:nvPr/>
        </p:nvSpPr>
        <p:spPr>
          <a:xfrm>
            <a:off x="445425" y="7063030"/>
            <a:ext cx="3031199" cy="53835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900" dirty="0">
                <a:ea typeface="BIZ UDPゴシック" panose="020B0400000000000000" pitchFamily="50" charset="-128"/>
              </a:rPr>
              <a:t>１．認知症についての相談支援</a:t>
            </a:r>
            <a:endParaRPr lang="en-US" altLang="ja-JP" sz="900" dirty="0"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900" dirty="0">
                <a:ea typeface="BIZ UDPゴシック" panose="020B0400000000000000" pitchFamily="50" charset="-128"/>
              </a:rPr>
              <a:t>２．認知症の方が、自宅で少しでも長く暮らせるお手伝い</a:t>
            </a:r>
            <a:endParaRPr lang="en-US" altLang="ja-JP" sz="900" dirty="0"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900" dirty="0">
                <a:ea typeface="BIZ UDPゴシック" panose="020B0400000000000000" pitchFamily="50" charset="-128"/>
              </a:rPr>
              <a:t>３．地域の方に認知症を理解していただく活動</a:t>
            </a:r>
            <a:endParaRPr lang="en-US" altLang="ja-JP" sz="900" dirty="0">
              <a:ea typeface="BIZ UDPゴシック" panose="020B0400000000000000" pitchFamily="50" charset="-128"/>
            </a:endParaRPr>
          </a:p>
        </p:txBody>
      </p:sp>
      <p:sp>
        <p:nvSpPr>
          <p:cNvPr id="2060" name="四角形: 角を丸くする 2059">
            <a:extLst>
              <a:ext uri="{FF2B5EF4-FFF2-40B4-BE49-F238E27FC236}">
                <a16:creationId xmlns:a16="http://schemas.microsoft.com/office/drawing/2014/main" id="{6A499137-E0BC-819C-9F48-3696D504B4DB}"/>
              </a:ext>
            </a:extLst>
          </p:cNvPr>
          <p:cNvSpPr/>
          <p:nvPr/>
        </p:nvSpPr>
        <p:spPr>
          <a:xfrm>
            <a:off x="381791" y="6933600"/>
            <a:ext cx="1918657" cy="170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dirty="0">
                <a:solidFill>
                  <a:schemeClr val="tx1"/>
                </a:solidFill>
              </a:rPr>
              <a:t>認知症地域支援推進員の役割</a:t>
            </a:r>
            <a:endParaRPr kumimoji="1" lang="en-US" altLang="ja-JP" sz="1000" b="1" dirty="0">
              <a:solidFill>
                <a:schemeClr val="tx1"/>
              </a:solidFill>
            </a:endParaRPr>
          </a:p>
        </p:txBody>
      </p:sp>
      <p:sp>
        <p:nvSpPr>
          <p:cNvPr id="2061" name="テキスト ボックス 2060">
            <a:extLst>
              <a:ext uri="{FF2B5EF4-FFF2-40B4-BE49-F238E27FC236}">
                <a16:creationId xmlns:a16="http://schemas.microsoft.com/office/drawing/2014/main" id="{B2003CD8-3EF4-571D-E1D7-E6A4E9F7BE59}"/>
              </a:ext>
            </a:extLst>
          </p:cNvPr>
          <p:cNvSpPr txBox="1"/>
          <p:nvPr/>
        </p:nvSpPr>
        <p:spPr>
          <a:xfrm>
            <a:off x="2200787" y="4485086"/>
            <a:ext cx="14478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ja-JP" altLang="en-US" sz="1050" b="1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（いこまい館</a:t>
            </a:r>
            <a:r>
              <a:rPr lang="en-US" altLang="ja-JP" sz="1050" b="1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1050" b="1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階）</a:t>
            </a:r>
            <a:endParaRPr lang="en-US" altLang="ja-JP" sz="1050" dirty="0">
              <a:solidFill>
                <a:srgbClr val="3E1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62" name="テキスト ボックス 2061">
            <a:extLst>
              <a:ext uri="{FF2B5EF4-FFF2-40B4-BE49-F238E27FC236}">
                <a16:creationId xmlns:a16="http://schemas.microsoft.com/office/drawing/2014/main" id="{D098D9DA-E668-D96F-9021-7064E68FEC6D}"/>
              </a:ext>
            </a:extLst>
          </p:cNvPr>
          <p:cNvSpPr txBox="1"/>
          <p:nvPr/>
        </p:nvSpPr>
        <p:spPr>
          <a:xfrm>
            <a:off x="1815785" y="5542361"/>
            <a:ext cx="1851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740">
              <a:defRPr/>
            </a:pPr>
            <a:r>
              <a:rPr lang="ja-JP" altLang="en-US" sz="1050" b="1" dirty="0">
                <a:solidFill>
                  <a:srgbClr val="3E1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（愛厚ホーム東郷苑内）</a:t>
            </a:r>
            <a:endParaRPr lang="en-US" altLang="ja-JP" sz="1050" dirty="0">
              <a:solidFill>
                <a:srgbClr val="3E1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65" name="Picture 8">
            <a:extLst>
              <a:ext uri="{FF2B5EF4-FFF2-40B4-BE49-F238E27FC236}">
                <a16:creationId xmlns:a16="http://schemas.microsoft.com/office/drawing/2014/main" id="{E5085F4C-7D29-22D6-323F-140F35B8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7" y="3152538"/>
            <a:ext cx="1051108" cy="10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>
            <a:extLst>
              <a:ext uri="{FF2B5EF4-FFF2-40B4-BE49-F238E27FC236}">
                <a16:creationId xmlns:a16="http://schemas.microsoft.com/office/drawing/2014/main" id="{47D99D87-8A89-2A7B-02E7-AB731461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74" y="3684251"/>
            <a:ext cx="528545" cy="3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テキスト ボックス 2065">
            <a:extLst>
              <a:ext uri="{FF2B5EF4-FFF2-40B4-BE49-F238E27FC236}">
                <a16:creationId xmlns:a16="http://schemas.microsoft.com/office/drawing/2014/main" id="{0B831ECD-29DD-EAE6-C6C7-587F44989D9D}"/>
              </a:ext>
            </a:extLst>
          </p:cNvPr>
          <p:cNvSpPr txBox="1"/>
          <p:nvPr/>
        </p:nvSpPr>
        <p:spPr>
          <a:xfrm>
            <a:off x="401295" y="8416816"/>
            <a:ext cx="1888163" cy="10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認知症を含め、在宅介護者向けの専門講師による勉強会・交流会（年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回）、リフレッシュ事業（年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回）を開催しています。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71" name="正方形/長方形 2070">
            <a:extLst>
              <a:ext uri="{FF2B5EF4-FFF2-40B4-BE49-F238E27FC236}">
                <a16:creationId xmlns:a16="http://schemas.microsoft.com/office/drawing/2014/main" id="{07F2EBDC-D0B2-3687-9D7E-C9D211287BBC}"/>
              </a:ext>
            </a:extLst>
          </p:cNvPr>
          <p:cNvSpPr/>
          <p:nvPr/>
        </p:nvSpPr>
        <p:spPr>
          <a:xfrm>
            <a:off x="2531747" y="8416816"/>
            <a:ext cx="145635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1100" b="0" i="0" dirty="0">
                <a:solidFill>
                  <a:srgbClr val="291C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行方不明になる恐れがある方を対象に、</a:t>
            </a:r>
            <a:r>
              <a:rPr lang="en-US" altLang="ja-JP" sz="1100" b="0" i="0" dirty="0">
                <a:solidFill>
                  <a:srgbClr val="291C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GPS</a:t>
            </a:r>
            <a:r>
              <a:rPr lang="ja-JP" altLang="en-US" sz="1100" b="0" i="0" dirty="0">
                <a:solidFill>
                  <a:srgbClr val="291C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端末機の初期購入費を助成しています。</a:t>
            </a:r>
            <a:endParaRPr kumimoji="1" lang="ja-JP" altLang="en-US" sz="1100" dirty="0"/>
          </a:p>
        </p:txBody>
      </p:sp>
      <p:pic>
        <p:nvPicPr>
          <p:cNvPr id="2072" name="Picture 10" descr="スマホの地図アプリを見ている人のイラスト（男性）">
            <a:extLst>
              <a:ext uri="{FF2B5EF4-FFF2-40B4-BE49-F238E27FC236}">
                <a16:creationId xmlns:a16="http://schemas.microsoft.com/office/drawing/2014/main" id="{22080508-F2C9-848E-D219-64281490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08" y="8525213"/>
            <a:ext cx="657580" cy="7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マップ&#10;&#10;自動的に生成された説明">
            <a:extLst>
              <a:ext uri="{FF2B5EF4-FFF2-40B4-BE49-F238E27FC236}">
                <a16:creationId xmlns:a16="http://schemas.microsoft.com/office/drawing/2014/main" id="{7A645D88-1F29-02E1-7016-1F503E8509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7" y="1249474"/>
            <a:ext cx="1166625" cy="1123141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F0411A3-5F59-9492-B8B3-DCEE8267C912}"/>
              </a:ext>
            </a:extLst>
          </p:cNvPr>
          <p:cNvSpPr/>
          <p:nvPr/>
        </p:nvSpPr>
        <p:spPr>
          <a:xfrm>
            <a:off x="3957784" y="2525342"/>
            <a:ext cx="2402168" cy="10258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0" i="0" dirty="0">
                <a:solidFill>
                  <a:srgbClr val="291C14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①カフェ東郷庵</a:t>
            </a:r>
            <a:r>
              <a:rPr kumimoji="1"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（東郷苑敷地内）</a:t>
            </a: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地域の方も多く、気軽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に安心して通える場で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す。介護者同士の交流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もあります。</a:t>
            </a:r>
            <a:endParaRPr lang="en-US" altLang="ja-JP" sz="1100" spc="-15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1CB2BEA-5F50-7942-B818-E3D2A15C9A87}"/>
              </a:ext>
            </a:extLst>
          </p:cNvPr>
          <p:cNvSpPr/>
          <p:nvPr/>
        </p:nvSpPr>
        <p:spPr>
          <a:xfrm>
            <a:off x="3963333" y="3635444"/>
            <a:ext cx="2402168" cy="985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rgbClr val="291C1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②ほくぶ茶屋</a:t>
            </a:r>
            <a:endParaRPr lang="en-US" altLang="ja-JP" sz="1200" dirty="0">
              <a:solidFill>
                <a:srgbClr val="291C14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100" spc="-15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いこまい館又は社会福祉協議会）</a:t>
            </a:r>
            <a:endParaRPr kumimoji="1"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認知症の人や家族などが集い、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お話したり、天気の良い日は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お散歩したりしています。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0" name="正方形/長方形 2049">
            <a:extLst>
              <a:ext uri="{FF2B5EF4-FFF2-40B4-BE49-F238E27FC236}">
                <a16:creationId xmlns:a16="http://schemas.microsoft.com/office/drawing/2014/main" id="{2C98A630-036E-2E78-3156-04FBB8F706C8}"/>
              </a:ext>
            </a:extLst>
          </p:cNvPr>
          <p:cNvSpPr/>
          <p:nvPr/>
        </p:nvSpPr>
        <p:spPr>
          <a:xfrm>
            <a:off x="3979393" y="4703896"/>
            <a:ext cx="2399609" cy="8455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rgbClr val="291C1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③まちかど　いきいきカフェ</a:t>
            </a:r>
            <a:endParaRPr lang="en-US" altLang="ja-JP" sz="1200" b="0" i="0" dirty="0">
              <a:solidFill>
                <a:srgbClr val="291C14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100" dirty="0" err="1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nicocafe</a:t>
            </a: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旧和合郵便局となり）</a:t>
            </a:r>
            <a:endParaRPr kumimoji="1"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自分のことや介護のことの相談も、仲間同士のしゃべりも楽しめます。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605E838E-51D2-70D6-6ABD-E4941BA74943}"/>
              </a:ext>
            </a:extLst>
          </p:cNvPr>
          <p:cNvSpPr txBox="1"/>
          <p:nvPr/>
        </p:nvSpPr>
        <p:spPr>
          <a:xfrm>
            <a:off x="3979393" y="6724431"/>
            <a:ext cx="2399610" cy="88965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⑤さくらんぼ（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いこまい館）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認知症の人のやりたい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ことを、本人・家族・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スタッフで一緒に楽みます。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6" name="正方形/長方形 2055">
            <a:extLst>
              <a:ext uri="{FF2B5EF4-FFF2-40B4-BE49-F238E27FC236}">
                <a16:creationId xmlns:a16="http://schemas.microsoft.com/office/drawing/2014/main" id="{271ED468-8FA2-D281-29AA-8F15EB966B62}"/>
              </a:ext>
            </a:extLst>
          </p:cNvPr>
          <p:cNvSpPr/>
          <p:nvPr/>
        </p:nvSpPr>
        <p:spPr>
          <a:xfrm>
            <a:off x="3988100" y="5643154"/>
            <a:ext cx="2390902" cy="8273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rgbClr val="291C1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④えがおカフェ　</a:t>
            </a:r>
            <a:r>
              <a:rPr kumimoji="1"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いこまい館</a:t>
            </a:r>
            <a:r>
              <a:rPr kumimoji="1"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rgbClr val="291C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認知症のあるご本人を中心としたカフェ。気兼ねなく、和気あいあいとした雰囲気です。</a:t>
            </a:r>
            <a:endParaRPr lang="en-US" altLang="ja-JP" sz="1100" dirty="0">
              <a:solidFill>
                <a:srgbClr val="291C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58" name="直線コネクタ 2057">
            <a:extLst>
              <a:ext uri="{FF2B5EF4-FFF2-40B4-BE49-F238E27FC236}">
                <a16:creationId xmlns:a16="http://schemas.microsoft.com/office/drawing/2014/main" id="{67FD7E2A-9E12-3286-0626-62380E0F8D23}"/>
              </a:ext>
            </a:extLst>
          </p:cNvPr>
          <p:cNvCxnSpPr>
            <a:cxnSpLocks/>
          </p:cNvCxnSpPr>
          <p:nvPr/>
        </p:nvCxnSpPr>
        <p:spPr>
          <a:xfrm>
            <a:off x="4941467" y="8346186"/>
            <a:ext cx="1437535" cy="0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■">
            <a:extLst>
              <a:ext uri="{FF2B5EF4-FFF2-40B4-BE49-F238E27FC236}">
                <a16:creationId xmlns:a16="http://schemas.microsoft.com/office/drawing/2014/main" id="{2B42DA79-411B-A62D-ED07-6285AA15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64" y="396639"/>
            <a:ext cx="448525" cy="4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楕円 2068">
            <a:extLst>
              <a:ext uri="{FF2B5EF4-FFF2-40B4-BE49-F238E27FC236}">
                <a16:creationId xmlns:a16="http://schemas.microsoft.com/office/drawing/2014/main" id="{F7C6B0E9-AE8C-76C2-AD66-7063A58D8AD9}"/>
              </a:ext>
            </a:extLst>
          </p:cNvPr>
          <p:cNvSpPr/>
          <p:nvPr/>
        </p:nvSpPr>
        <p:spPr>
          <a:xfrm>
            <a:off x="5136323" y="2129246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楕円 2069">
            <a:extLst>
              <a:ext uri="{FF2B5EF4-FFF2-40B4-BE49-F238E27FC236}">
                <a16:creationId xmlns:a16="http://schemas.microsoft.com/office/drawing/2014/main" id="{96174DFF-0F07-B9CD-38BD-DC3AE639D243}"/>
              </a:ext>
            </a:extLst>
          </p:cNvPr>
          <p:cNvSpPr/>
          <p:nvPr/>
        </p:nvSpPr>
        <p:spPr>
          <a:xfrm>
            <a:off x="5315818" y="1262213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楕円 2072">
            <a:extLst>
              <a:ext uri="{FF2B5EF4-FFF2-40B4-BE49-F238E27FC236}">
                <a16:creationId xmlns:a16="http://schemas.microsoft.com/office/drawing/2014/main" id="{D2E99153-2648-039B-835D-97B2CE0C7708}"/>
              </a:ext>
            </a:extLst>
          </p:cNvPr>
          <p:cNvSpPr/>
          <p:nvPr/>
        </p:nvSpPr>
        <p:spPr>
          <a:xfrm>
            <a:off x="5826691" y="1876983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楕円 2073">
            <a:extLst>
              <a:ext uri="{FF2B5EF4-FFF2-40B4-BE49-F238E27FC236}">
                <a16:creationId xmlns:a16="http://schemas.microsoft.com/office/drawing/2014/main" id="{B758ED20-9476-0BC2-5DE7-9BD7CD1CFBFF}"/>
              </a:ext>
            </a:extLst>
          </p:cNvPr>
          <p:cNvSpPr/>
          <p:nvPr/>
        </p:nvSpPr>
        <p:spPr>
          <a:xfrm>
            <a:off x="5580613" y="1883376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楕円 2074">
            <a:extLst>
              <a:ext uri="{FF2B5EF4-FFF2-40B4-BE49-F238E27FC236}">
                <a16:creationId xmlns:a16="http://schemas.microsoft.com/office/drawing/2014/main" id="{25C5DBB5-4340-406E-0C88-695CFACEDE33}"/>
              </a:ext>
            </a:extLst>
          </p:cNvPr>
          <p:cNvSpPr/>
          <p:nvPr/>
        </p:nvSpPr>
        <p:spPr>
          <a:xfrm>
            <a:off x="6073265" y="1876983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正方形/長方形 2075">
            <a:extLst>
              <a:ext uri="{FF2B5EF4-FFF2-40B4-BE49-F238E27FC236}">
                <a16:creationId xmlns:a16="http://schemas.microsoft.com/office/drawing/2014/main" id="{C7952054-31A7-B6E7-491F-7E43F5681FB7}"/>
              </a:ext>
            </a:extLst>
          </p:cNvPr>
          <p:cNvSpPr/>
          <p:nvPr/>
        </p:nvSpPr>
        <p:spPr>
          <a:xfrm>
            <a:off x="5040363" y="2050879"/>
            <a:ext cx="390327" cy="38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77" name="正方形/長方形 2076">
            <a:extLst>
              <a:ext uri="{FF2B5EF4-FFF2-40B4-BE49-F238E27FC236}">
                <a16:creationId xmlns:a16="http://schemas.microsoft.com/office/drawing/2014/main" id="{E24D4AC7-880C-D767-86AB-2AE882B03C0E}"/>
              </a:ext>
            </a:extLst>
          </p:cNvPr>
          <p:cNvSpPr/>
          <p:nvPr/>
        </p:nvSpPr>
        <p:spPr>
          <a:xfrm>
            <a:off x="5493208" y="1798326"/>
            <a:ext cx="390327" cy="38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79" name="正方形/長方形 2078">
            <a:extLst>
              <a:ext uri="{FF2B5EF4-FFF2-40B4-BE49-F238E27FC236}">
                <a16:creationId xmlns:a16="http://schemas.microsoft.com/office/drawing/2014/main" id="{891712DC-437E-5241-050D-59F440FD171A}"/>
              </a:ext>
            </a:extLst>
          </p:cNvPr>
          <p:cNvSpPr/>
          <p:nvPr/>
        </p:nvSpPr>
        <p:spPr>
          <a:xfrm>
            <a:off x="5723986" y="1780907"/>
            <a:ext cx="390327" cy="38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80" name="正方形/長方形 2079">
            <a:extLst>
              <a:ext uri="{FF2B5EF4-FFF2-40B4-BE49-F238E27FC236}">
                <a16:creationId xmlns:a16="http://schemas.microsoft.com/office/drawing/2014/main" id="{1F34910A-AB61-87C2-5968-F3354A5BE5E9}"/>
              </a:ext>
            </a:extLst>
          </p:cNvPr>
          <p:cNvSpPr/>
          <p:nvPr/>
        </p:nvSpPr>
        <p:spPr>
          <a:xfrm>
            <a:off x="5223242" y="1188721"/>
            <a:ext cx="390327" cy="38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81" name="正方形/長方形 2080">
            <a:extLst>
              <a:ext uri="{FF2B5EF4-FFF2-40B4-BE49-F238E27FC236}">
                <a16:creationId xmlns:a16="http://schemas.microsoft.com/office/drawing/2014/main" id="{D76D576B-3451-2D0A-1478-D8293D38A935}"/>
              </a:ext>
            </a:extLst>
          </p:cNvPr>
          <p:cNvSpPr/>
          <p:nvPr/>
        </p:nvSpPr>
        <p:spPr>
          <a:xfrm>
            <a:off x="5989597" y="1798321"/>
            <a:ext cx="390327" cy="38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2085" name="直線コネクタ 2084">
            <a:extLst>
              <a:ext uri="{FF2B5EF4-FFF2-40B4-BE49-F238E27FC236}">
                <a16:creationId xmlns:a16="http://schemas.microsoft.com/office/drawing/2014/main" id="{2911C8F0-E3A0-E379-AF3F-04A2260B6B9E}"/>
              </a:ext>
            </a:extLst>
          </p:cNvPr>
          <p:cNvCxnSpPr>
            <a:cxnSpLocks/>
          </p:cNvCxnSpPr>
          <p:nvPr/>
        </p:nvCxnSpPr>
        <p:spPr>
          <a:xfrm flipH="1" flipV="1">
            <a:off x="5424385" y="1442213"/>
            <a:ext cx="68823" cy="3175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9" name="直線コネクタ 2088">
            <a:extLst>
              <a:ext uri="{FF2B5EF4-FFF2-40B4-BE49-F238E27FC236}">
                <a16:creationId xmlns:a16="http://schemas.microsoft.com/office/drawing/2014/main" id="{64E5A696-C9E9-FB77-C6C1-6506740CF3DA}"/>
              </a:ext>
            </a:extLst>
          </p:cNvPr>
          <p:cNvCxnSpPr>
            <a:cxnSpLocks/>
            <a:endCxn id="2069" idx="7"/>
          </p:cNvCxnSpPr>
          <p:nvPr/>
        </p:nvCxnSpPr>
        <p:spPr>
          <a:xfrm flipH="1">
            <a:off x="5289963" y="2039202"/>
            <a:ext cx="85527" cy="11640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2" name="直線コネクタ 2091">
            <a:extLst>
              <a:ext uri="{FF2B5EF4-FFF2-40B4-BE49-F238E27FC236}">
                <a16:creationId xmlns:a16="http://schemas.microsoft.com/office/drawing/2014/main" id="{D6D0194A-44AA-0CEE-6D02-7DC27F06B896}"/>
              </a:ext>
            </a:extLst>
          </p:cNvPr>
          <p:cNvCxnSpPr>
            <a:cxnSpLocks/>
          </p:cNvCxnSpPr>
          <p:nvPr/>
        </p:nvCxnSpPr>
        <p:spPr>
          <a:xfrm flipH="1" flipV="1">
            <a:off x="5521678" y="1797625"/>
            <a:ext cx="102378" cy="952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6" name="直線コネクタ 2095">
            <a:extLst>
              <a:ext uri="{FF2B5EF4-FFF2-40B4-BE49-F238E27FC236}">
                <a16:creationId xmlns:a16="http://schemas.microsoft.com/office/drawing/2014/main" id="{2166D59F-9E83-EC82-C911-03E3FFE92A50}"/>
              </a:ext>
            </a:extLst>
          </p:cNvPr>
          <p:cNvCxnSpPr>
            <a:cxnSpLocks/>
            <a:stCxn id="2073" idx="1"/>
          </p:cNvCxnSpPr>
          <p:nvPr/>
        </p:nvCxnSpPr>
        <p:spPr>
          <a:xfrm flipH="1" flipV="1">
            <a:off x="5533420" y="1783049"/>
            <a:ext cx="319631" cy="1202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0" name="直線コネクタ 2099">
            <a:extLst>
              <a:ext uri="{FF2B5EF4-FFF2-40B4-BE49-F238E27FC236}">
                <a16:creationId xmlns:a16="http://schemas.microsoft.com/office/drawing/2014/main" id="{A0C5E78D-C4AE-5ED0-FBC8-D1C1F6ECF436}"/>
              </a:ext>
            </a:extLst>
          </p:cNvPr>
          <p:cNvCxnSpPr>
            <a:cxnSpLocks/>
          </p:cNvCxnSpPr>
          <p:nvPr/>
        </p:nvCxnSpPr>
        <p:spPr>
          <a:xfrm flipH="1" flipV="1">
            <a:off x="5525707" y="1777832"/>
            <a:ext cx="601690" cy="1093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卓球のイラスト「スマッシュをしている男性」">
            <a:extLst>
              <a:ext uri="{FF2B5EF4-FFF2-40B4-BE49-F238E27FC236}">
                <a16:creationId xmlns:a16="http://schemas.microsoft.com/office/drawing/2014/main" id="{F4A1FD47-1F73-A50E-4F5D-E76673D1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62" y="7057508"/>
            <a:ext cx="509404" cy="5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料理をするお母さんのイラスト">
            <a:extLst>
              <a:ext uri="{FF2B5EF4-FFF2-40B4-BE49-F238E27FC236}">
                <a16:creationId xmlns:a16="http://schemas.microsoft.com/office/drawing/2014/main" id="{840AEEE2-6FA8-12A0-4EBE-7E84F156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00" y="6572538"/>
            <a:ext cx="602824" cy="6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茶柱のイラスト">
            <a:extLst>
              <a:ext uri="{FF2B5EF4-FFF2-40B4-BE49-F238E27FC236}">
                <a16:creationId xmlns:a16="http://schemas.microsoft.com/office/drawing/2014/main" id="{60EBD423-901E-DCA5-0C22-886E1AC9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57" y="4110134"/>
            <a:ext cx="391048" cy="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縁側でくつろぐ夫婦のイラスト">
            <a:extLst>
              <a:ext uri="{FF2B5EF4-FFF2-40B4-BE49-F238E27FC236}">
                <a16:creationId xmlns:a16="http://schemas.microsoft.com/office/drawing/2014/main" id="{BA1EF597-5561-EA1E-2821-3333FF4F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43" y="2746089"/>
            <a:ext cx="788773" cy="7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8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3478</TotalTime>
  <Words>887</Words>
  <Application>Microsoft Office PowerPoint</Application>
  <PresentationFormat>A4 210 x 297 mm</PresentationFormat>
  <Paragraphs>141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UD デジタル 教科書体 N-B</vt:lpstr>
      <vt:lpstr>UD デジタル 教科書体 NK-B</vt:lpstr>
      <vt:lpstr>UD デジタル 教科書体 NK-R</vt:lpstr>
      <vt:lpstr>UD デジタル 教科書体 NP-B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水野匠</dc:creator>
  <cp:lastModifiedBy>道上 千昌</cp:lastModifiedBy>
  <cp:revision>170</cp:revision>
  <cp:lastPrinted>2025-09-12T06:16:50Z</cp:lastPrinted>
  <dcterms:created xsi:type="dcterms:W3CDTF">2023-11-17T03:01:00Z</dcterms:created>
  <dcterms:modified xsi:type="dcterms:W3CDTF">2025-09-22T02:46:49Z</dcterms:modified>
</cp:coreProperties>
</file>